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5" name="Google Shape;19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1" name="Google Shape;20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9" name="Google Shape;21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5" name="Google Shape;22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2" name="Google Shape;232;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9" name="Google Shape;23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6" name="Google Shape;24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3" name="Google Shape;25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7" name="Google Shape;14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0" name="Google Shape;26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6" name="Google Shape;26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2" name="Google Shape;27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8" name="Google Shape;27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4" name="Google Shape;28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0" name="Google Shape;29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6" name="Google Shape;296;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2" name="Google Shape;30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3" name="Google Shape;15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5" name="Google Shape;16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1" name="Google Shape;17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 name="Google Shape;17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3" name="Google Shape;18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 name="Google Shape;18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2"/>
          <p:cNvGrpSpPr/>
          <p:nvPr/>
        </p:nvGrpSpPr>
        <p:grpSpPr>
          <a:xfrm>
            <a:off x="0" y="-8467"/>
            <a:ext cx="12192000" cy="6866467"/>
            <a:chOff x="0" y="-8467"/>
            <a:chExt cx="12192000" cy="6866467"/>
          </a:xfrm>
        </p:grpSpPr>
        <p:cxnSp>
          <p:nvCxnSpPr>
            <p:cNvPr id="24" name="Google Shape;24;p2"/>
            <p:cNvCxnSpPr/>
            <p:nvPr/>
          </p:nvCxnSpPr>
          <p:spPr>
            <a:xfrm>
              <a:off x="9371012" y="0"/>
              <a:ext cx="1219200" cy="6858000"/>
            </a:xfrm>
            <a:prstGeom prst="straightConnector1">
              <a:avLst/>
            </a:prstGeom>
            <a:noFill/>
            <a:ln cap="flat" cmpd="sng" w="9525">
              <a:solidFill>
                <a:schemeClr val="accent1">
                  <a:alpha val="69019"/>
                </a:schemeClr>
              </a:solidFill>
              <a:prstDash val="solid"/>
              <a:round/>
              <a:headEnd len="sm" w="sm" type="none"/>
              <a:tailEnd len="sm" w="sm" type="none"/>
            </a:ln>
          </p:spPr>
        </p:cxnSp>
        <p:cxnSp>
          <p:nvCxnSpPr>
            <p:cNvPr id="25" name="Google Shape;25;p2"/>
            <p:cNvCxnSpPr/>
            <p:nvPr/>
          </p:nvCxnSpPr>
          <p:spPr>
            <a:xfrm flipH="1">
              <a:off x="7425267" y="3681413"/>
              <a:ext cx="4763558" cy="3176587"/>
            </a:xfrm>
            <a:prstGeom prst="straightConnector1">
              <a:avLst/>
            </a:prstGeom>
            <a:noFill/>
            <a:ln cap="flat" cmpd="sng" w="9525">
              <a:solidFill>
                <a:schemeClr val="accent1">
                  <a:alpha val="69019"/>
                </a:schemeClr>
              </a:solidFill>
              <a:prstDash val="solid"/>
              <a:round/>
              <a:headEnd len="sm" w="sm" type="none"/>
              <a:tailEnd len="sm" w="sm" type="none"/>
            </a:ln>
          </p:spPr>
        </p:cxnSp>
        <p:sp>
          <p:nvSpPr>
            <p:cNvPr id="26" name="Google Shape;26;p2"/>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4901"/>
              </a:schemeClr>
            </a:solidFill>
            <a:ln>
              <a:noFill/>
            </a:ln>
          </p:spPr>
        </p:sp>
        <p:sp>
          <p:nvSpPr>
            <p:cNvPr id="27" name="Google Shape;27;p2"/>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2"/>
            <p:cNvSpPr/>
            <p:nvPr/>
          </p:nvSpPr>
          <p:spPr>
            <a:xfrm>
              <a:off x="8932333" y="3048000"/>
              <a:ext cx="3259667" cy="3810000"/>
            </a:xfrm>
            <a:prstGeom prst="triangle">
              <a:avLst>
                <a:gd fmla="val 100000" name="adj"/>
              </a:avLst>
            </a:prstGeom>
            <a:solidFill>
              <a:schemeClr val="accent1">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2"/>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EA3C9E">
                <a:alpha val="49019"/>
              </a:srgbClr>
            </a:solidFill>
            <a:ln>
              <a:noFill/>
            </a:ln>
          </p:spPr>
        </p:sp>
        <p:sp>
          <p:nvSpPr>
            <p:cNvPr id="30" name="Google Shape;30;p2"/>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EA3C9E">
                <a:alpha val="69019"/>
              </a:srgbClr>
            </a:solidFill>
            <a:ln>
              <a:noFill/>
            </a:ln>
          </p:spPr>
        </p:sp>
        <p:sp>
          <p:nvSpPr>
            <p:cNvPr id="31" name="Google Shape;31;p2"/>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B2126C">
                <a:alpha val="80000"/>
              </a:srgbClr>
            </a:solidFill>
            <a:ln>
              <a:noFill/>
            </a:ln>
          </p:spPr>
        </p:sp>
        <p:sp>
          <p:nvSpPr>
            <p:cNvPr id="32" name="Google Shape;32;p2"/>
            <p:cNvSpPr/>
            <p:nvPr/>
          </p:nvSpPr>
          <p:spPr>
            <a:xfrm>
              <a:off x="10371666" y="3589867"/>
              <a:ext cx="1817159" cy="3268133"/>
            </a:xfrm>
            <a:prstGeom prst="triangle">
              <a:avLst>
                <a:gd fmla="val 100000" name="adj"/>
              </a:avLst>
            </a:prstGeom>
            <a:solidFill>
              <a:srgbClr val="B2126C">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2"/>
            <p:cNvSpPr/>
            <p:nvPr/>
          </p:nvSpPr>
          <p:spPr>
            <a:xfrm rot="10800000">
              <a:off x="0" y="0"/>
              <a:ext cx="842596" cy="5666154"/>
            </a:xfrm>
            <a:prstGeom prst="triangle">
              <a:avLst>
                <a:gd fmla="val 100000" name="adj"/>
              </a:avLst>
            </a:prstGeom>
            <a:solidFill>
              <a:srgbClr val="EA3C9E">
                <a:alpha val="690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2"/>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rgbClr val="EA3C9E"/>
              </a:buClr>
              <a:buSzPts val="5400"/>
              <a:buFont typeface="Trebuchet MS"/>
              <a:buNone/>
              <a:defRPr sz="5400">
                <a:solidFill>
                  <a:srgbClr val="EA3C9E"/>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11"/>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EA3C9E"/>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1"/>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12"/>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EA3C9E"/>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2"/>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2"/>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2"/>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2"/>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13"/>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EA3C9E"/>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3"/>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14"/>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EA3C9E"/>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4"/>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14"/>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18" name="Google Shape;118;p14"/>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14"/>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15"/>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EA3C9E"/>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15"/>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15"/>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1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rgbClr val="EA3C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16"/>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17"/>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EA3C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17"/>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rgbClr val="EA3C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3"/>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4"/>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EA3C9E"/>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4"/>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5"/>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rgbClr val="EA3C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5"/>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5"/>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rgbClr val="EA3C9E"/>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6"/>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6"/>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6"/>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6"/>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rgbClr val="EA3C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9"/>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EA3C9E"/>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9"/>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9"/>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10"/>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rgbClr val="EA3C9E"/>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0"/>
          <p:cNvSpPr/>
          <p:nvPr>
            <p:ph idx="2" type="pic"/>
          </p:nvPr>
        </p:nvSpPr>
        <p:spPr>
          <a:xfrm>
            <a:off x="677334" y="609600"/>
            <a:ext cx="8596668" cy="3845718"/>
          </a:xfrm>
          <a:prstGeom prst="rect">
            <a:avLst/>
          </a:prstGeom>
          <a:noFill/>
          <a:ln>
            <a:noFill/>
          </a:ln>
        </p:spPr>
      </p:sp>
      <p:sp>
        <p:nvSpPr>
          <p:cNvPr id="86" name="Google Shape;86;p10"/>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
          <p:cNvGrpSpPr/>
          <p:nvPr/>
        </p:nvGrpSpPr>
        <p:grpSpPr>
          <a:xfrm>
            <a:off x="0" y="-8467"/>
            <a:ext cx="12192000" cy="6866467"/>
            <a:chOff x="0" y="-8467"/>
            <a:chExt cx="12192000" cy="6866467"/>
          </a:xfrm>
        </p:grpSpPr>
        <p:cxnSp>
          <p:nvCxnSpPr>
            <p:cNvPr id="7" name="Google Shape;7;p1"/>
            <p:cNvCxnSpPr/>
            <p:nvPr/>
          </p:nvCxnSpPr>
          <p:spPr>
            <a:xfrm>
              <a:off x="9371012" y="0"/>
              <a:ext cx="1219200" cy="6858000"/>
            </a:xfrm>
            <a:prstGeom prst="straightConnector1">
              <a:avLst/>
            </a:prstGeom>
            <a:noFill/>
            <a:ln cap="flat" cmpd="sng" w="9525">
              <a:solidFill>
                <a:schemeClr val="accent1">
                  <a:alpha val="69019"/>
                </a:schemeClr>
              </a:solidFill>
              <a:prstDash val="solid"/>
              <a:round/>
              <a:headEnd len="sm" w="sm" type="none"/>
              <a:tailEnd len="sm" w="sm" type="none"/>
            </a:ln>
          </p:spPr>
        </p:cxnSp>
        <p:cxnSp>
          <p:nvCxnSpPr>
            <p:cNvPr id="8" name="Google Shape;8;p1"/>
            <p:cNvCxnSpPr/>
            <p:nvPr/>
          </p:nvCxnSpPr>
          <p:spPr>
            <a:xfrm flipH="1">
              <a:off x="7425267" y="3681413"/>
              <a:ext cx="4763558" cy="3176587"/>
            </a:xfrm>
            <a:prstGeom prst="straightConnector1">
              <a:avLst/>
            </a:prstGeom>
            <a:noFill/>
            <a:ln cap="flat" cmpd="sng" w="9525">
              <a:solidFill>
                <a:schemeClr val="accent1">
                  <a:alpha val="69019"/>
                </a:schemeClr>
              </a:solidFill>
              <a:prstDash val="solid"/>
              <a:round/>
              <a:headEnd len="sm" w="sm" type="none"/>
              <a:tailEnd len="sm" w="sm" type="none"/>
            </a:ln>
          </p:spPr>
        </p:cxnSp>
        <p:sp>
          <p:nvSpPr>
            <p:cNvPr id="9" name="Google Shape;9;p1"/>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4901"/>
              </a:schemeClr>
            </a:solidFill>
            <a:ln>
              <a:noFill/>
            </a:ln>
          </p:spPr>
        </p:sp>
        <p:sp>
          <p:nvSpPr>
            <p:cNvPr id="10" name="Google Shape;10;p1"/>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
            <p:cNvSpPr/>
            <p:nvPr/>
          </p:nvSpPr>
          <p:spPr>
            <a:xfrm>
              <a:off x="8932333" y="3048000"/>
              <a:ext cx="3259667" cy="3810000"/>
            </a:xfrm>
            <a:prstGeom prst="triangle">
              <a:avLst>
                <a:gd fmla="val 100000" name="adj"/>
              </a:avLst>
            </a:prstGeom>
            <a:solidFill>
              <a:schemeClr val="accent1">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EA3C9E">
                <a:alpha val="49019"/>
              </a:srgbClr>
            </a:solidFill>
            <a:ln>
              <a:noFill/>
            </a:ln>
          </p:spPr>
        </p:sp>
        <p:sp>
          <p:nvSpPr>
            <p:cNvPr id="13" name="Google Shape;13;p1"/>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EA3C9E">
                <a:alpha val="69019"/>
              </a:srgbClr>
            </a:solidFill>
            <a:ln>
              <a:noFill/>
            </a:ln>
          </p:spPr>
        </p:sp>
        <p:sp>
          <p:nvSpPr>
            <p:cNvPr id="14" name="Google Shape;14;p1"/>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B2126C">
                <a:alpha val="80000"/>
              </a:srgbClr>
            </a:solidFill>
            <a:ln>
              <a:noFill/>
            </a:ln>
          </p:spPr>
        </p:sp>
        <p:sp>
          <p:nvSpPr>
            <p:cNvPr id="15" name="Google Shape;15;p1"/>
            <p:cNvSpPr/>
            <p:nvPr/>
          </p:nvSpPr>
          <p:spPr>
            <a:xfrm>
              <a:off x="10371666" y="3589867"/>
              <a:ext cx="1817159" cy="3268133"/>
            </a:xfrm>
            <a:prstGeom prst="triangle">
              <a:avLst>
                <a:gd fmla="val 100000" name="adj"/>
              </a:avLst>
            </a:prstGeom>
            <a:solidFill>
              <a:srgbClr val="B2126C">
                <a:alpha val="6509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
            <p:cNvSpPr/>
            <p:nvPr/>
          </p:nvSpPr>
          <p:spPr>
            <a:xfrm>
              <a:off x="0" y="4013200"/>
              <a:ext cx="448733" cy="2844800"/>
            </a:xfrm>
            <a:prstGeom prst="triangle">
              <a:avLst>
                <a:gd fmla="val 0" name="adj"/>
              </a:avLst>
            </a:prstGeom>
            <a:solidFill>
              <a:srgbClr val="EA3C9E">
                <a:alpha val="690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EA3C9E"/>
              </a:buClr>
              <a:buSzPts val="3600"/>
              <a:buFont typeface="Trebuchet MS"/>
              <a:buNone/>
              <a:defRPr b="0" i="0" sz="3600" u="none" cap="none" strike="noStrike">
                <a:solidFill>
                  <a:srgbClr val="EA3C9E"/>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rgbClr val="EA3C9E"/>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rgbClr val="EA3C9E"/>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rgbClr val="EA3C9E"/>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rgbClr val="EA3C9E"/>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rgbClr val="EA3C9E"/>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rgbClr val="EA3C9E"/>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rgbClr val="EA3C9E"/>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rgbClr val="EA3C9E"/>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rgbClr val="EA3C9E"/>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EA3C9E"/>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8"/>
          <p:cNvSpPr txBox="1"/>
          <p:nvPr>
            <p:ph type="ctrTitle"/>
          </p:nvPr>
        </p:nvSpPr>
        <p:spPr>
          <a:xfrm>
            <a:off x="1507066" y="2404534"/>
            <a:ext cx="8125205" cy="1646299"/>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EA3C9E"/>
              </a:buClr>
              <a:buSzPts val="5400"/>
              <a:buFont typeface="Trebuchet MS"/>
              <a:buNone/>
            </a:pPr>
            <a:r>
              <a:rPr lang="en-US"/>
              <a:t>ARTIFICIAL INTELLIGENCE</a:t>
            </a:r>
            <a:endParaRPr/>
          </a:p>
        </p:txBody>
      </p:sp>
      <p:sp>
        <p:nvSpPr>
          <p:cNvPr id="144" name="Google Shape;144;p18"/>
          <p:cNvSpPr txBox="1"/>
          <p:nvPr>
            <p:ph idx="1" type="subTitle"/>
          </p:nvPr>
        </p:nvSpPr>
        <p:spPr>
          <a:xfrm>
            <a:off x="1507067" y="4050833"/>
            <a:ext cx="8311636" cy="1096899"/>
          </a:xfrm>
          <a:prstGeom prst="rect">
            <a:avLst/>
          </a:prstGeom>
          <a:noFill/>
          <a:ln>
            <a:noFill/>
          </a:ln>
        </p:spPr>
        <p:txBody>
          <a:bodyPr anchorCtr="0" anchor="t" bIns="45700" lIns="91425" spcFirstLastPara="1" rIns="91425" wrap="square" tIns="45700">
            <a:normAutofit/>
          </a:bodyPr>
          <a:lstStyle/>
          <a:p>
            <a:pPr indent="0" lvl="0" marL="0" rtl="0" algn="r">
              <a:lnSpc>
                <a:spcPct val="100000"/>
              </a:lnSpc>
              <a:spcBef>
                <a:spcPts val="0"/>
              </a:spcBef>
              <a:spcAft>
                <a:spcPts val="0"/>
              </a:spcAft>
              <a:buSzPts val="1440"/>
              <a:buNone/>
            </a:pPr>
            <a:r>
              <a:rPr lang="en-US"/>
              <a:t>Piyali Chatterjee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PEAS Representation</a:t>
            </a:r>
            <a:endParaRPr/>
          </a:p>
        </p:txBody>
      </p:sp>
      <p:sp>
        <p:nvSpPr>
          <p:cNvPr id="198" name="Google Shape;198;p2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PEAS is a type of model on which an AI agent works upon. When we define an AI agent or rational agent, then we can group its properties under PEAS representation model. It is made up of four words:</a:t>
            </a:r>
            <a:endParaRPr/>
          </a:p>
          <a:p>
            <a:pPr indent="-342900" lvl="0" marL="342900" rtl="0" algn="l">
              <a:lnSpc>
                <a:spcPct val="100000"/>
              </a:lnSpc>
              <a:spcBef>
                <a:spcPts val="1000"/>
              </a:spcBef>
              <a:spcAft>
                <a:spcPts val="0"/>
              </a:spcAft>
              <a:buSzPts val="1440"/>
              <a:buChar char="►"/>
            </a:pPr>
            <a:r>
              <a:rPr b="1" lang="en-US"/>
              <a:t>P:</a:t>
            </a:r>
            <a:r>
              <a:rPr lang="en-US"/>
              <a:t> Performance measure</a:t>
            </a:r>
            <a:endParaRPr/>
          </a:p>
          <a:p>
            <a:pPr indent="-342900" lvl="0" marL="342900" rtl="0" algn="l">
              <a:lnSpc>
                <a:spcPct val="100000"/>
              </a:lnSpc>
              <a:spcBef>
                <a:spcPts val="1000"/>
              </a:spcBef>
              <a:spcAft>
                <a:spcPts val="0"/>
              </a:spcAft>
              <a:buSzPts val="1440"/>
              <a:buChar char="►"/>
            </a:pPr>
            <a:r>
              <a:rPr b="1" lang="en-US"/>
              <a:t>E:</a:t>
            </a:r>
            <a:r>
              <a:rPr lang="en-US"/>
              <a:t> Environment</a:t>
            </a:r>
            <a:endParaRPr/>
          </a:p>
          <a:p>
            <a:pPr indent="-342900" lvl="0" marL="342900" rtl="0" algn="l">
              <a:lnSpc>
                <a:spcPct val="100000"/>
              </a:lnSpc>
              <a:spcBef>
                <a:spcPts val="1000"/>
              </a:spcBef>
              <a:spcAft>
                <a:spcPts val="0"/>
              </a:spcAft>
              <a:buSzPts val="1440"/>
              <a:buChar char="►"/>
            </a:pPr>
            <a:r>
              <a:rPr b="1" lang="en-US"/>
              <a:t>A:</a:t>
            </a:r>
            <a:r>
              <a:rPr lang="en-US"/>
              <a:t> Actuators</a:t>
            </a:r>
            <a:endParaRPr/>
          </a:p>
          <a:p>
            <a:pPr indent="-342900" lvl="0" marL="342900" rtl="0" algn="l">
              <a:lnSpc>
                <a:spcPct val="100000"/>
              </a:lnSpc>
              <a:spcBef>
                <a:spcPts val="1000"/>
              </a:spcBef>
              <a:spcAft>
                <a:spcPts val="0"/>
              </a:spcAft>
              <a:buSzPts val="1440"/>
              <a:buChar char="►"/>
            </a:pPr>
            <a:r>
              <a:rPr b="1" lang="en-US"/>
              <a:t>S:</a:t>
            </a:r>
            <a:r>
              <a:rPr lang="en-US"/>
              <a:t> Sensors</a:t>
            </a:r>
            <a:endParaRPr/>
          </a:p>
          <a:p>
            <a:pPr indent="-342900" lvl="0" marL="342900" rtl="0" algn="l">
              <a:lnSpc>
                <a:spcPct val="100000"/>
              </a:lnSpc>
              <a:spcBef>
                <a:spcPts val="1000"/>
              </a:spcBef>
              <a:spcAft>
                <a:spcPts val="0"/>
              </a:spcAft>
              <a:buSzPts val="1440"/>
              <a:buChar char="►"/>
            </a:pPr>
            <a:r>
              <a:rPr lang="en-US"/>
              <a:t>Here performance measure is the objective for the success of an agent's behavior.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PEAS of Self driving Car</a:t>
            </a:r>
            <a:endParaRPr/>
          </a:p>
        </p:txBody>
      </p:sp>
      <p:sp>
        <p:nvSpPr>
          <p:cNvPr id="204" name="Google Shape;204;p28"/>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Let's suppose a self-driving car then PEAS representation will be:</a:t>
            </a:r>
            <a:endParaRPr/>
          </a:p>
          <a:p>
            <a:pPr indent="-342900" lvl="0" marL="342900" rtl="0" algn="l">
              <a:lnSpc>
                <a:spcPct val="100000"/>
              </a:lnSpc>
              <a:spcBef>
                <a:spcPts val="1000"/>
              </a:spcBef>
              <a:spcAft>
                <a:spcPts val="0"/>
              </a:spcAft>
              <a:buSzPts val="1440"/>
              <a:buChar char="►"/>
            </a:pPr>
            <a:r>
              <a:rPr b="1" lang="en-US"/>
              <a:t>Performance:</a:t>
            </a:r>
            <a:r>
              <a:rPr lang="en-US"/>
              <a:t> Safety, time, legal drive, comfort</a:t>
            </a:r>
            <a:endParaRPr/>
          </a:p>
          <a:p>
            <a:pPr indent="-342900" lvl="0" marL="342900" rtl="0" algn="l">
              <a:lnSpc>
                <a:spcPct val="100000"/>
              </a:lnSpc>
              <a:spcBef>
                <a:spcPts val="1000"/>
              </a:spcBef>
              <a:spcAft>
                <a:spcPts val="0"/>
              </a:spcAft>
              <a:buSzPts val="1440"/>
              <a:buChar char="►"/>
            </a:pPr>
            <a:r>
              <a:rPr b="1" lang="en-US"/>
              <a:t>Environment:</a:t>
            </a:r>
            <a:r>
              <a:rPr lang="en-US"/>
              <a:t> Roads, other vehicles, road signs, pedestrian</a:t>
            </a:r>
            <a:endParaRPr/>
          </a:p>
          <a:p>
            <a:pPr indent="-342900" lvl="0" marL="342900" rtl="0" algn="l">
              <a:lnSpc>
                <a:spcPct val="100000"/>
              </a:lnSpc>
              <a:spcBef>
                <a:spcPts val="1000"/>
              </a:spcBef>
              <a:spcAft>
                <a:spcPts val="0"/>
              </a:spcAft>
              <a:buSzPts val="1440"/>
              <a:buChar char="►"/>
            </a:pPr>
            <a:r>
              <a:rPr b="1" lang="en-US"/>
              <a:t>Actuators:</a:t>
            </a:r>
            <a:r>
              <a:rPr lang="en-US"/>
              <a:t> Steering, accelerator, brake, signal, horn</a:t>
            </a:r>
            <a:endParaRPr/>
          </a:p>
          <a:p>
            <a:pPr indent="-342900" lvl="0" marL="342900" rtl="0" algn="l">
              <a:lnSpc>
                <a:spcPct val="100000"/>
              </a:lnSpc>
              <a:spcBef>
                <a:spcPts val="1000"/>
              </a:spcBef>
              <a:spcAft>
                <a:spcPts val="0"/>
              </a:spcAft>
              <a:buSzPts val="1440"/>
              <a:buChar char="►"/>
            </a:pPr>
            <a:r>
              <a:rPr b="1" lang="en-US"/>
              <a:t>Sensors:</a:t>
            </a:r>
            <a:r>
              <a:rPr lang="en-US"/>
              <a:t> Camera, GPS, speedometer, odometer, accelerometer, sonar.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b="1" lang="en-US"/>
              <a:t>PEAS of Medical Diagnose</a:t>
            </a:r>
            <a:endParaRPr/>
          </a:p>
        </p:txBody>
      </p:sp>
      <p:sp>
        <p:nvSpPr>
          <p:cNvPr id="210" name="Google Shape;210;p2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b="1" lang="en-US"/>
              <a:t>Performance:</a:t>
            </a:r>
            <a:r>
              <a:rPr lang="en-US"/>
              <a:t> Healthy patient, Minimized cost</a:t>
            </a:r>
            <a:endParaRPr/>
          </a:p>
          <a:p>
            <a:pPr indent="-251459" lvl="0" marL="342900" rtl="0" algn="l">
              <a:lnSpc>
                <a:spcPct val="100000"/>
              </a:lnSpc>
              <a:spcBef>
                <a:spcPts val="1000"/>
              </a:spcBef>
              <a:spcAft>
                <a:spcPts val="0"/>
              </a:spcAft>
              <a:buSzPts val="1440"/>
              <a:buNone/>
            </a:pPr>
            <a:r>
              <a:t/>
            </a:r>
            <a:endParaRPr/>
          </a:p>
          <a:p>
            <a:pPr indent="-342900" lvl="0" marL="342900" rtl="0" algn="l">
              <a:lnSpc>
                <a:spcPct val="100000"/>
              </a:lnSpc>
              <a:spcBef>
                <a:spcPts val="1000"/>
              </a:spcBef>
              <a:spcAft>
                <a:spcPts val="0"/>
              </a:spcAft>
              <a:buSzPts val="1440"/>
              <a:buChar char="►"/>
            </a:pPr>
            <a:r>
              <a:rPr b="1" lang="en-US"/>
              <a:t>Environment:</a:t>
            </a:r>
            <a:r>
              <a:rPr lang="en-US"/>
              <a:t>  patient, Hospital, Staff</a:t>
            </a:r>
            <a:endParaRPr/>
          </a:p>
          <a:p>
            <a:pPr indent="-251459" lvl="0" marL="342900" rtl="0" algn="l">
              <a:lnSpc>
                <a:spcPct val="100000"/>
              </a:lnSpc>
              <a:spcBef>
                <a:spcPts val="1000"/>
              </a:spcBef>
              <a:spcAft>
                <a:spcPts val="0"/>
              </a:spcAft>
              <a:buSzPts val="1440"/>
              <a:buNone/>
            </a:pPr>
            <a:r>
              <a:t/>
            </a:r>
            <a:endParaRPr/>
          </a:p>
          <a:p>
            <a:pPr indent="-342900" lvl="0" marL="342900" rtl="0" algn="l">
              <a:lnSpc>
                <a:spcPct val="100000"/>
              </a:lnSpc>
              <a:spcBef>
                <a:spcPts val="1000"/>
              </a:spcBef>
              <a:spcAft>
                <a:spcPts val="0"/>
              </a:spcAft>
              <a:buSzPts val="1440"/>
              <a:buChar char="►"/>
            </a:pPr>
            <a:r>
              <a:rPr b="1" lang="en-US"/>
              <a:t>Actuators:</a:t>
            </a:r>
            <a:r>
              <a:rPr lang="en-US"/>
              <a:t> Tests, Treatments</a:t>
            </a:r>
            <a:endParaRPr/>
          </a:p>
          <a:p>
            <a:pPr indent="-251459" lvl="0" marL="342900" rtl="0" algn="l">
              <a:lnSpc>
                <a:spcPct val="100000"/>
              </a:lnSpc>
              <a:spcBef>
                <a:spcPts val="1000"/>
              </a:spcBef>
              <a:spcAft>
                <a:spcPts val="0"/>
              </a:spcAft>
              <a:buSzPts val="1440"/>
              <a:buNone/>
            </a:pPr>
            <a:r>
              <a:t/>
            </a:r>
            <a:endParaRPr/>
          </a:p>
          <a:p>
            <a:pPr indent="-342900" lvl="0" marL="342900" rtl="0" algn="l">
              <a:lnSpc>
                <a:spcPct val="100000"/>
              </a:lnSpc>
              <a:spcBef>
                <a:spcPts val="1000"/>
              </a:spcBef>
              <a:spcAft>
                <a:spcPts val="0"/>
              </a:spcAft>
              <a:buSzPts val="1440"/>
              <a:buChar char="►"/>
            </a:pPr>
            <a:r>
              <a:rPr b="1" lang="en-US"/>
              <a:t>Sensors:</a:t>
            </a:r>
            <a:r>
              <a:rPr lang="en-US"/>
              <a:t> Keyboard  (Entry of symptoms)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PEAS of </a:t>
            </a:r>
            <a:r>
              <a:rPr b="1" lang="en-US"/>
              <a:t>Vacuum Cleaner</a:t>
            </a:r>
            <a:endParaRPr/>
          </a:p>
        </p:txBody>
      </p:sp>
      <p:sp>
        <p:nvSpPr>
          <p:cNvPr id="216" name="Google Shape;216;p30"/>
          <p:cNvSpPr txBox="1"/>
          <p:nvPr>
            <p:ph idx="1" type="body"/>
          </p:nvPr>
        </p:nvSpPr>
        <p:spPr>
          <a:xfrm>
            <a:off x="677334" y="2160589"/>
            <a:ext cx="9594130"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b="1" lang="en-US"/>
              <a:t>Performance:</a:t>
            </a:r>
            <a:r>
              <a:rPr lang="en-US"/>
              <a:t> Cleanliness, Efficiency, Battery life, Security</a:t>
            </a:r>
            <a:endParaRPr/>
          </a:p>
          <a:p>
            <a:pPr indent="-251459" lvl="0" marL="342900" rtl="0" algn="l">
              <a:lnSpc>
                <a:spcPct val="100000"/>
              </a:lnSpc>
              <a:spcBef>
                <a:spcPts val="1000"/>
              </a:spcBef>
              <a:spcAft>
                <a:spcPts val="0"/>
              </a:spcAft>
              <a:buSzPts val="1440"/>
              <a:buNone/>
            </a:pPr>
            <a:r>
              <a:t/>
            </a:r>
            <a:endParaRPr/>
          </a:p>
          <a:p>
            <a:pPr indent="-342900" lvl="0" marL="342900" rtl="0" algn="l">
              <a:lnSpc>
                <a:spcPct val="100000"/>
              </a:lnSpc>
              <a:spcBef>
                <a:spcPts val="1000"/>
              </a:spcBef>
              <a:spcAft>
                <a:spcPts val="0"/>
              </a:spcAft>
              <a:buSzPts val="1440"/>
              <a:buChar char="►"/>
            </a:pPr>
            <a:r>
              <a:rPr b="1" lang="en-US"/>
              <a:t>Environment:</a:t>
            </a:r>
            <a:r>
              <a:rPr lang="en-US"/>
              <a:t>  Room, Table, Wood floor, Carpet, Various obstacles</a:t>
            </a:r>
            <a:endParaRPr/>
          </a:p>
          <a:p>
            <a:pPr indent="-251459" lvl="0" marL="342900" rtl="0" algn="l">
              <a:lnSpc>
                <a:spcPct val="100000"/>
              </a:lnSpc>
              <a:spcBef>
                <a:spcPts val="1000"/>
              </a:spcBef>
              <a:spcAft>
                <a:spcPts val="0"/>
              </a:spcAft>
              <a:buSzPts val="1440"/>
              <a:buNone/>
            </a:pPr>
            <a:r>
              <a:t/>
            </a:r>
            <a:endParaRPr/>
          </a:p>
          <a:p>
            <a:pPr indent="-342900" lvl="0" marL="342900" rtl="0" algn="l">
              <a:lnSpc>
                <a:spcPct val="100000"/>
              </a:lnSpc>
              <a:spcBef>
                <a:spcPts val="1000"/>
              </a:spcBef>
              <a:spcAft>
                <a:spcPts val="0"/>
              </a:spcAft>
              <a:buSzPts val="1440"/>
              <a:buChar char="►"/>
            </a:pPr>
            <a:r>
              <a:rPr b="1" lang="en-US"/>
              <a:t>Actuators:</a:t>
            </a:r>
            <a:r>
              <a:rPr lang="en-US"/>
              <a:t> Wheels, Brushes, Vacuum Extractor</a:t>
            </a:r>
            <a:endParaRPr/>
          </a:p>
          <a:p>
            <a:pPr indent="-251459" lvl="0" marL="342900" rtl="0" algn="l">
              <a:lnSpc>
                <a:spcPct val="100000"/>
              </a:lnSpc>
              <a:spcBef>
                <a:spcPts val="1000"/>
              </a:spcBef>
              <a:spcAft>
                <a:spcPts val="0"/>
              </a:spcAft>
              <a:buSzPts val="1440"/>
              <a:buNone/>
            </a:pPr>
            <a:r>
              <a:t/>
            </a:r>
            <a:endParaRPr/>
          </a:p>
          <a:p>
            <a:pPr indent="-342900" lvl="0" marL="342900" rtl="0" algn="l">
              <a:lnSpc>
                <a:spcPct val="100000"/>
              </a:lnSpc>
              <a:spcBef>
                <a:spcPts val="1000"/>
              </a:spcBef>
              <a:spcAft>
                <a:spcPts val="0"/>
              </a:spcAft>
              <a:buSzPts val="1440"/>
              <a:buChar char="►"/>
            </a:pPr>
            <a:r>
              <a:rPr b="1" lang="en-US"/>
              <a:t>Sensors:</a:t>
            </a:r>
            <a:r>
              <a:rPr lang="en-US"/>
              <a:t> Camera, Dirt detection sensor, Cliff sensor, Bump Sensor, Infrared Wall Sensor</a:t>
            </a:r>
            <a:endParaRPr/>
          </a:p>
          <a:p>
            <a:pPr indent="-251459" lvl="0" marL="342900" rtl="0" algn="l">
              <a:lnSpc>
                <a:spcPct val="100000"/>
              </a:lnSpc>
              <a:spcBef>
                <a:spcPts val="1000"/>
              </a:spcBef>
              <a:spcAft>
                <a:spcPts val="0"/>
              </a:spcAft>
              <a:buSzPts val="144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Types of AI Agents</a:t>
            </a:r>
            <a:endParaRPr/>
          </a:p>
        </p:txBody>
      </p:sp>
      <p:sp>
        <p:nvSpPr>
          <p:cNvPr id="222" name="Google Shape;222;p3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Agents can be grouped into five classes based on their degree of perceived intelligence and capability. All these agents can improve their performance and generate better action over the time. These are given below:</a:t>
            </a:r>
            <a:endParaRPr/>
          </a:p>
          <a:p>
            <a:pPr indent="-342900" lvl="0" marL="342900" rtl="0" algn="l">
              <a:lnSpc>
                <a:spcPct val="100000"/>
              </a:lnSpc>
              <a:spcBef>
                <a:spcPts val="1000"/>
              </a:spcBef>
              <a:spcAft>
                <a:spcPts val="0"/>
              </a:spcAft>
              <a:buSzPts val="1440"/>
              <a:buChar char="►"/>
            </a:pPr>
            <a:r>
              <a:rPr lang="en-US"/>
              <a:t>Simple Reflex Agent</a:t>
            </a:r>
            <a:endParaRPr/>
          </a:p>
          <a:p>
            <a:pPr indent="-342900" lvl="0" marL="342900" rtl="0" algn="l">
              <a:lnSpc>
                <a:spcPct val="100000"/>
              </a:lnSpc>
              <a:spcBef>
                <a:spcPts val="1000"/>
              </a:spcBef>
              <a:spcAft>
                <a:spcPts val="0"/>
              </a:spcAft>
              <a:buSzPts val="1440"/>
              <a:buChar char="►"/>
            </a:pPr>
            <a:r>
              <a:rPr lang="en-US"/>
              <a:t>Model-based reflex agent</a:t>
            </a:r>
            <a:endParaRPr/>
          </a:p>
          <a:p>
            <a:pPr indent="-342900" lvl="0" marL="342900" rtl="0" algn="l">
              <a:lnSpc>
                <a:spcPct val="100000"/>
              </a:lnSpc>
              <a:spcBef>
                <a:spcPts val="1000"/>
              </a:spcBef>
              <a:spcAft>
                <a:spcPts val="0"/>
              </a:spcAft>
              <a:buSzPts val="1440"/>
              <a:buChar char="►"/>
            </a:pPr>
            <a:r>
              <a:rPr lang="en-US"/>
              <a:t>Goal-based agents</a:t>
            </a:r>
            <a:endParaRPr/>
          </a:p>
          <a:p>
            <a:pPr indent="-342900" lvl="0" marL="342900" rtl="0" algn="l">
              <a:lnSpc>
                <a:spcPct val="100000"/>
              </a:lnSpc>
              <a:spcBef>
                <a:spcPts val="1000"/>
              </a:spcBef>
              <a:spcAft>
                <a:spcPts val="0"/>
              </a:spcAft>
              <a:buSzPts val="1440"/>
              <a:buChar char="►"/>
            </a:pPr>
            <a:r>
              <a:rPr lang="en-US"/>
              <a:t>Utility-based agent</a:t>
            </a:r>
            <a:endParaRPr/>
          </a:p>
          <a:p>
            <a:pPr indent="-342900" lvl="0" marL="342900" rtl="0" algn="l">
              <a:lnSpc>
                <a:spcPct val="100000"/>
              </a:lnSpc>
              <a:spcBef>
                <a:spcPts val="1000"/>
              </a:spcBef>
              <a:spcAft>
                <a:spcPts val="0"/>
              </a:spcAft>
              <a:buSzPts val="1440"/>
              <a:buChar char="►"/>
            </a:pPr>
            <a:r>
              <a:rPr lang="en-US"/>
              <a:t>Learning agent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Simple Reflex agent:</a:t>
            </a:r>
            <a:endParaRPr/>
          </a:p>
        </p:txBody>
      </p:sp>
      <p:sp>
        <p:nvSpPr>
          <p:cNvPr id="228" name="Google Shape;228;p32"/>
          <p:cNvSpPr txBox="1"/>
          <p:nvPr>
            <p:ph idx="1" type="body"/>
          </p:nvPr>
        </p:nvSpPr>
        <p:spPr>
          <a:xfrm>
            <a:off x="393249" y="1556908"/>
            <a:ext cx="7037361" cy="4169190"/>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just">
              <a:lnSpc>
                <a:spcPct val="100000"/>
              </a:lnSpc>
              <a:spcBef>
                <a:spcPts val="0"/>
              </a:spcBef>
              <a:spcAft>
                <a:spcPts val="0"/>
              </a:spcAft>
              <a:buSzPct val="79999"/>
              <a:buChar char="►"/>
            </a:pPr>
            <a:r>
              <a:rPr lang="en-US"/>
              <a:t>The Simple reflex agents are the simplest agents. These agents take decisions on the basis of the current percepts and ignore the rest of the percept history.</a:t>
            </a:r>
            <a:endParaRPr/>
          </a:p>
          <a:p>
            <a:pPr indent="-342900" lvl="0" marL="342900" rtl="0" algn="just">
              <a:lnSpc>
                <a:spcPct val="100000"/>
              </a:lnSpc>
              <a:spcBef>
                <a:spcPts val="1000"/>
              </a:spcBef>
              <a:spcAft>
                <a:spcPts val="0"/>
              </a:spcAft>
              <a:buSzPct val="79999"/>
              <a:buChar char="►"/>
            </a:pPr>
            <a:r>
              <a:rPr lang="en-US"/>
              <a:t>These agents only succeed in the fully observable environment.</a:t>
            </a:r>
            <a:endParaRPr/>
          </a:p>
          <a:p>
            <a:pPr indent="-342900" lvl="0" marL="342900" rtl="0" algn="just">
              <a:lnSpc>
                <a:spcPct val="100000"/>
              </a:lnSpc>
              <a:spcBef>
                <a:spcPts val="1000"/>
              </a:spcBef>
              <a:spcAft>
                <a:spcPts val="0"/>
              </a:spcAft>
              <a:buSzPct val="79999"/>
              <a:buChar char="►"/>
            </a:pPr>
            <a:r>
              <a:rPr lang="en-US"/>
              <a:t>The Simple reflex agent does not consider any part of percepts history during their decision and action process.</a:t>
            </a:r>
            <a:endParaRPr/>
          </a:p>
          <a:p>
            <a:pPr indent="-342900" lvl="0" marL="342900" rtl="0" algn="just">
              <a:lnSpc>
                <a:spcPct val="100000"/>
              </a:lnSpc>
              <a:spcBef>
                <a:spcPts val="1000"/>
              </a:spcBef>
              <a:spcAft>
                <a:spcPts val="0"/>
              </a:spcAft>
              <a:buSzPct val="79999"/>
              <a:buChar char="►"/>
            </a:pPr>
            <a:r>
              <a:rPr lang="en-US"/>
              <a:t>The Simple reflex agent works on Condition-action rule, which means it maps the current state to action. Such as a Room Cleaner agent, it works only if there is dirt in the room.</a:t>
            </a:r>
            <a:endParaRPr/>
          </a:p>
          <a:p>
            <a:pPr indent="-342900" lvl="0" marL="342900" rtl="0" algn="just">
              <a:lnSpc>
                <a:spcPct val="100000"/>
              </a:lnSpc>
              <a:spcBef>
                <a:spcPts val="1000"/>
              </a:spcBef>
              <a:spcAft>
                <a:spcPts val="0"/>
              </a:spcAft>
              <a:buSzPct val="79999"/>
              <a:buChar char="►"/>
            </a:pPr>
            <a:r>
              <a:rPr lang="en-US"/>
              <a:t>Problems for the simple reflex agent design approach:</a:t>
            </a:r>
            <a:endParaRPr/>
          </a:p>
          <a:p>
            <a:pPr indent="-285750" lvl="1" marL="742950" rtl="0" algn="just">
              <a:lnSpc>
                <a:spcPct val="100000"/>
              </a:lnSpc>
              <a:spcBef>
                <a:spcPts val="1000"/>
              </a:spcBef>
              <a:spcAft>
                <a:spcPts val="0"/>
              </a:spcAft>
              <a:buSzPct val="80000"/>
              <a:buChar char="►"/>
            </a:pPr>
            <a:r>
              <a:rPr lang="en-US"/>
              <a:t>They have very limited intelligence</a:t>
            </a:r>
            <a:endParaRPr/>
          </a:p>
          <a:p>
            <a:pPr indent="-285750" lvl="1" marL="742950" rtl="0" algn="just">
              <a:lnSpc>
                <a:spcPct val="100000"/>
              </a:lnSpc>
              <a:spcBef>
                <a:spcPts val="1000"/>
              </a:spcBef>
              <a:spcAft>
                <a:spcPts val="0"/>
              </a:spcAft>
              <a:buSzPct val="80000"/>
              <a:buChar char="►"/>
            </a:pPr>
            <a:r>
              <a:rPr lang="en-US"/>
              <a:t>They do not have knowledge of non-perceptual parts of the current state</a:t>
            </a:r>
            <a:endParaRPr/>
          </a:p>
          <a:p>
            <a:pPr indent="-285750" lvl="1" marL="742950" rtl="0" algn="just">
              <a:lnSpc>
                <a:spcPct val="100000"/>
              </a:lnSpc>
              <a:spcBef>
                <a:spcPts val="1000"/>
              </a:spcBef>
              <a:spcAft>
                <a:spcPts val="0"/>
              </a:spcAft>
              <a:buSzPct val="80000"/>
              <a:buChar char="►"/>
            </a:pPr>
            <a:r>
              <a:rPr lang="en-US"/>
              <a:t>Mostly too big to generate and to store.</a:t>
            </a:r>
            <a:endParaRPr/>
          </a:p>
          <a:p>
            <a:pPr indent="-285750" lvl="1" marL="742950" rtl="0" algn="just">
              <a:lnSpc>
                <a:spcPct val="100000"/>
              </a:lnSpc>
              <a:spcBef>
                <a:spcPts val="1000"/>
              </a:spcBef>
              <a:spcAft>
                <a:spcPts val="0"/>
              </a:spcAft>
              <a:buSzPct val="80000"/>
              <a:buChar char="►"/>
            </a:pPr>
            <a:r>
              <a:rPr lang="en-US"/>
              <a:t>Not adaptive to changes in the environment.</a:t>
            </a:r>
            <a:endParaRPr/>
          </a:p>
        </p:txBody>
      </p:sp>
      <p:pic>
        <p:nvPicPr>
          <p:cNvPr descr="Types of AI Agents" id="229" name="Google Shape;229;p32"/>
          <p:cNvPicPr preferRelativeResize="0"/>
          <p:nvPr/>
        </p:nvPicPr>
        <p:blipFill rotWithShape="1">
          <a:blip r:embed="rId3">
            <a:alphaModFix/>
          </a:blip>
          <a:srcRect b="0" l="0" r="0" t="0"/>
          <a:stretch/>
        </p:blipFill>
        <p:spPr>
          <a:xfrm>
            <a:off x="7430610" y="1556908"/>
            <a:ext cx="4791075" cy="3314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Model-based reflex agent</a:t>
            </a:r>
            <a:endParaRPr/>
          </a:p>
        </p:txBody>
      </p:sp>
      <p:sp>
        <p:nvSpPr>
          <p:cNvPr id="235" name="Google Shape;235;p33"/>
          <p:cNvSpPr txBox="1"/>
          <p:nvPr>
            <p:ph idx="1" type="body"/>
          </p:nvPr>
        </p:nvSpPr>
        <p:spPr>
          <a:xfrm>
            <a:off x="499780" y="1530275"/>
            <a:ext cx="6265004" cy="4950424"/>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The Model-based agent can work in a partially observable environment, and track the situation.</a:t>
            </a:r>
            <a:endParaRPr/>
          </a:p>
          <a:p>
            <a:pPr indent="-342900" lvl="0" marL="342900" rtl="0" algn="just">
              <a:lnSpc>
                <a:spcPct val="100000"/>
              </a:lnSpc>
              <a:spcBef>
                <a:spcPts val="1000"/>
              </a:spcBef>
              <a:spcAft>
                <a:spcPts val="0"/>
              </a:spcAft>
              <a:buSzPts val="1440"/>
              <a:buChar char="►"/>
            </a:pPr>
            <a:r>
              <a:rPr lang="en-US"/>
              <a:t>A model-based agent has two important factors:</a:t>
            </a:r>
            <a:endParaRPr/>
          </a:p>
          <a:p>
            <a:pPr indent="-285750" lvl="1" marL="742950" rtl="0" algn="just">
              <a:lnSpc>
                <a:spcPct val="100000"/>
              </a:lnSpc>
              <a:spcBef>
                <a:spcPts val="1000"/>
              </a:spcBef>
              <a:spcAft>
                <a:spcPts val="0"/>
              </a:spcAft>
              <a:buSzPts val="1280"/>
              <a:buChar char="►"/>
            </a:pPr>
            <a:r>
              <a:rPr b="1" lang="en-US"/>
              <a:t>Model:</a:t>
            </a:r>
            <a:r>
              <a:rPr lang="en-US"/>
              <a:t> It is knowledge about "how things happen in the world," so it is called a Model-based agent.</a:t>
            </a:r>
            <a:endParaRPr/>
          </a:p>
          <a:p>
            <a:pPr indent="-285750" lvl="1" marL="742950" rtl="0" algn="just">
              <a:lnSpc>
                <a:spcPct val="100000"/>
              </a:lnSpc>
              <a:spcBef>
                <a:spcPts val="1000"/>
              </a:spcBef>
              <a:spcAft>
                <a:spcPts val="0"/>
              </a:spcAft>
              <a:buSzPts val="1280"/>
              <a:buChar char="►"/>
            </a:pPr>
            <a:r>
              <a:rPr b="1" lang="en-US"/>
              <a:t>Internal State:</a:t>
            </a:r>
            <a:r>
              <a:rPr lang="en-US"/>
              <a:t> It is a representation of the current state based on percept history.</a:t>
            </a:r>
            <a:endParaRPr/>
          </a:p>
          <a:p>
            <a:pPr indent="-342900" lvl="0" marL="342900" rtl="0" algn="just">
              <a:lnSpc>
                <a:spcPct val="100000"/>
              </a:lnSpc>
              <a:spcBef>
                <a:spcPts val="1000"/>
              </a:spcBef>
              <a:spcAft>
                <a:spcPts val="0"/>
              </a:spcAft>
              <a:buSzPts val="1440"/>
              <a:buChar char="►"/>
            </a:pPr>
            <a:r>
              <a:rPr lang="en-US"/>
              <a:t>These agents have the model, "which is knowledge of the world" and based on the model they perform actions.</a:t>
            </a:r>
            <a:endParaRPr/>
          </a:p>
          <a:p>
            <a:pPr indent="-342900" lvl="0" marL="342900" rtl="0" algn="just">
              <a:lnSpc>
                <a:spcPct val="100000"/>
              </a:lnSpc>
              <a:spcBef>
                <a:spcPts val="1000"/>
              </a:spcBef>
              <a:spcAft>
                <a:spcPts val="0"/>
              </a:spcAft>
              <a:buSzPts val="1440"/>
              <a:buChar char="►"/>
            </a:pPr>
            <a:r>
              <a:rPr lang="en-US"/>
              <a:t>Updating the agent state requires information about:</a:t>
            </a:r>
            <a:endParaRPr/>
          </a:p>
          <a:p>
            <a:pPr indent="-285750" lvl="1" marL="742950" rtl="0" algn="just">
              <a:lnSpc>
                <a:spcPct val="100000"/>
              </a:lnSpc>
              <a:spcBef>
                <a:spcPts val="1000"/>
              </a:spcBef>
              <a:spcAft>
                <a:spcPts val="0"/>
              </a:spcAft>
              <a:buSzPts val="1280"/>
              <a:buChar char="►"/>
            </a:pPr>
            <a:r>
              <a:rPr lang="en-US"/>
              <a:t>How the world evolves</a:t>
            </a:r>
            <a:endParaRPr/>
          </a:p>
          <a:p>
            <a:pPr indent="-285750" lvl="1" marL="742950" rtl="0" algn="just">
              <a:lnSpc>
                <a:spcPct val="100000"/>
              </a:lnSpc>
              <a:spcBef>
                <a:spcPts val="1000"/>
              </a:spcBef>
              <a:spcAft>
                <a:spcPts val="0"/>
              </a:spcAft>
              <a:buSzPts val="1280"/>
              <a:buChar char="►"/>
            </a:pPr>
            <a:r>
              <a:rPr lang="en-US"/>
              <a:t>How the agent's action affects the world.</a:t>
            </a:r>
            <a:endParaRPr/>
          </a:p>
        </p:txBody>
      </p:sp>
      <p:pic>
        <p:nvPicPr>
          <p:cNvPr descr="Types of AI Agents" id="236" name="Google Shape;236;p33"/>
          <p:cNvPicPr preferRelativeResize="0"/>
          <p:nvPr/>
        </p:nvPicPr>
        <p:blipFill rotWithShape="1">
          <a:blip r:embed="rId3">
            <a:alphaModFix/>
          </a:blip>
          <a:srcRect b="0" l="0" r="0" t="0"/>
          <a:stretch/>
        </p:blipFill>
        <p:spPr>
          <a:xfrm>
            <a:off x="6764784" y="1530275"/>
            <a:ext cx="4791075" cy="33147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Goal-based agents</a:t>
            </a:r>
            <a:endParaRPr/>
          </a:p>
        </p:txBody>
      </p:sp>
      <p:sp>
        <p:nvSpPr>
          <p:cNvPr id="242" name="Google Shape;242;p34"/>
          <p:cNvSpPr txBox="1"/>
          <p:nvPr>
            <p:ph idx="1" type="body"/>
          </p:nvPr>
        </p:nvSpPr>
        <p:spPr>
          <a:xfrm>
            <a:off x="597435" y="1423743"/>
            <a:ext cx="6478068" cy="4835014"/>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The knowledge of the current state environment is not always sufficient to decide for an agent to what to do.</a:t>
            </a:r>
            <a:endParaRPr/>
          </a:p>
          <a:p>
            <a:pPr indent="-342900" lvl="0" marL="342900" rtl="0" algn="just">
              <a:lnSpc>
                <a:spcPct val="100000"/>
              </a:lnSpc>
              <a:spcBef>
                <a:spcPts val="1000"/>
              </a:spcBef>
              <a:spcAft>
                <a:spcPts val="0"/>
              </a:spcAft>
              <a:buSzPts val="1440"/>
              <a:buChar char="►"/>
            </a:pPr>
            <a:r>
              <a:rPr lang="en-US"/>
              <a:t>The agent needs to know its goal which describes desirable situations.</a:t>
            </a:r>
            <a:endParaRPr/>
          </a:p>
          <a:p>
            <a:pPr indent="-342900" lvl="0" marL="342900" rtl="0" algn="just">
              <a:lnSpc>
                <a:spcPct val="100000"/>
              </a:lnSpc>
              <a:spcBef>
                <a:spcPts val="1000"/>
              </a:spcBef>
              <a:spcAft>
                <a:spcPts val="0"/>
              </a:spcAft>
              <a:buSzPts val="1440"/>
              <a:buChar char="►"/>
            </a:pPr>
            <a:r>
              <a:rPr lang="en-US"/>
              <a:t>Goal-based agents expand the capabilities of the model-based agent by having the "goal" information.</a:t>
            </a:r>
            <a:endParaRPr/>
          </a:p>
          <a:p>
            <a:pPr indent="-342900" lvl="0" marL="342900" rtl="0" algn="just">
              <a:lnSpc>
                <a:spcPct val="100000"/>
              </a:lnSpc>
              <a:spcBef>
                <a:spcPts val="1000"/>
              </a:spcBef>
              <a:spcAft>
                <a:spcPts val="0"/>
              </a:spcAft>
              <a:buSzPts val="1440"/>
              <a:buChar char="►"/>
            </a:pPr>
            <a:r>
              <a:rPr lang="en-US"/>
              <a:t>They choose an action, so that they can achieve the goal.</a:t>
            </a:r>
            <a:endParaRPr/>
          </a:p>
          <a:p>
            <a:pPr indent="-342900" lvl="0" marL="342900" rtl="0" algn="just">
              <a:lnSpc>
                <a:spcPct val="100000"/>
              </a:lnSpc>
              <a:spcBef>
                <a:spcPts val="1000"/>
              </a:spcBef>
              <a:spcAft>
                <a:spcPts val="0"/>
              </a:spcAft>
              <a:buSzPts val="1440"/>
              <a:buChar char="►"/>
            </a:pPr>
            <a:r>
              <a:rPr lang="en-US"/>
              <a:t>These agents may have to consider a long sequence of possible actions before deciding whether the goal is achieved or not. Such considerations of different scenario are called searching and planning, which makes an agent proactive.</a:t>
            </a:r>
            <a:endParaRPr/>
          </a:p>
        </p:txBody>
      </p:sp>
      <p:pic>
        <p:nvPicPr>
          <p:cNvPr descr="Types of AI Agents" id="243" name="Google Shape;243;p34"/>
          <p:cNvPicPr preferRelativeResize="0"/>
          <p:nvPr/>
        </p:nvPicPr>
        <p:blipFill rotWithShape="1">
          <a:blip r:embed="rId3">
            <a:alphaModFix/>
          </a:blip>
          <a:srcRect b="0" l="0" r="0" t="0"/>
          <a:stretch/>
        </p:blipFill>
        <p:spPr>
          <a:xfrm>
            <a:off x="7155402" y="1370476"/>
            <a:ext cx="5036598" cy="384071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5"/>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Utility-based agents</a:t>
            </a:r>
            <a:endParaRPr/>
          </a:p>
        </p:txBody>
      </p:sp>
      <p:sp>
        <p:nvSpPr>
          <p:cNvPr id="249" name="Google Shape;249;p35"/>
          <p:cNvSpPr txBox="1"/>
          <p:nvPr>
            <p:ph idx="1" type="body"/>
          </p:nvPr>
        </p:nvSpPr>
        <p:spPr>
          <a:xfrm>
            <a:off x="677334" y="1477009"/>
            <a:ext cx="5510402" cy="4089291"/>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These agents are similar to the goal-based agent but provide an extra component of utility measurement which makes them different by providing a measure of success at a given state.</a:t>
            </a:r>
            <a:endParaRPr/>
          </a:p>
          <a:p>
            <a:pPr indent="-342900" lvl="0" marL="342900" rtl="0" algn="just">
              <a:lnSpc>
                <a:spcPct val="100000"/>
              </a:lnSpc>
              <a:spcBef>
                <a:spcPts val="1000"/>
              </a:spcBef>
              <a:spcAft>
                <a:spcPts val="0"/>
              </a:spcAft>
              <a:buSzPts val="1440"/>
              <a:buChar char="►"/>
            </a:pPr>
            <a:r>
              <a:rPr lang="en-US"/>
              <a:t>Utility-based agent act based not only goals but also the best way to achieve the goal.</a:t>
            </a:r>
            <a:endParaRPr/>
          </a:p>
          <a:p>
            <a:pPr indent="-342900" lvl="0" marL="342900" rtl="0" algn="just">
              <a:lnSpc>
                <a:spcPct val="100000"/>
              </a:lnSpc>
              <a:spcBef>
                <a:spcPts val="1000"/>
              </a:spcBef>
              <a:spcAft>
                <a:spcPts val="0"/>
              </a:spcAft>
              <a:buSzPts val="1440"/>
              <a:buChar char="►"/>
            </a:pPr>
            <a:r>
              <a:rPr lang="en-US"/>
              <a:t>The Utility-based agent is useful when there are multiple possible alternatives, and an agent has to choose in order to perform the best action.</a:t>
            </a:r>
            <a:endParaRPr/>
          </a:p>
          <a:p>
            <a:pPr indent="-342900" lvl="0" marL="342900" rtl="0" algn="just">
              <a:lnSpc>
                <a:spcPct val="100000"/>
              </a:lnSpc>
              <a:spcBef>
                <a:spcPts val="1000"/>
              </a:spcBef>
              <a:spcAft>
                <a:spcPts val="0"/>
              </a:spcAft>
              <a:buSzPts val="1440"/>
              <a:buChar char="►"/>
            </a:pPr>
            <a:r>
              <a:rPr lang="en-US"/>
              <a:t>The utility function maps each state to a real number to check how efficiently each action achieves the goals.</a:t>
            </a:r>
            <a:endParaRPr/>
          </a:p>
        </p:txBody>
      </p:sp>
      <p:pic>
        <p:nvPicPr>
          <p:cNvPr descr="Types of AI Agents" id="250" name="Google Shape;250;p35"/>
          <p:cNvPicPr preferRelativeResize="0"/>
          <p:nvPr/>
        </p:nvPicPr>
        <p:blipFill rotWithShape="1">
          <a:blip r:embed="rId3">
            <a:alphaModFix/>
          </a:blip>
          <a:srcRect b="0" l="0" r="0" t="0"/>
          <a:stretch/>
        </p:blipFill>
        <p:spPr>
          <a:xfrm>
            <a:off x="6361067" y="1576125"/>
            <a:ext cx="5224292" cy="361442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Learning Agents</a:t>
            </a:r>
            <a:endParaRPr/>
          </a:p>
        </p:txBody>
      </p:sp>
      <p:sp>
        <p:nvSpPr>
          <p:cNvPr id="256" name="Google Shape;256;p36"/>
          <p:cNvSpPr txBox="1"/>
          <p:nvPr>
            <p:ph idx="1" type="body"/>
          </p:nvPr>
        </p:nvSpPr>
        <p:spPr>
          <a:xfrm>
            <a:off x="419882" y="1334966"/>
            <a:ext cx="6469190" cy="4861648"/>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lnSpc>
                <a:spcPct val="100000"/>
              </a:lnSpc>
              <a:spcBef>
                <a:spcPts val="0"/>
              </a:spcBef>
              <a:spcAft>
                <a:spcPts val="0"/>
              </a:spcAft>
              <a:buSzPct val="79999"/>
              <a:buChar char="►"/>
            </a:pPr>
            <a:r>
              <a:rPr lang="en-US"/>
              <a:t>A learning agent in AI is the type of agent which can learn from its past experiences, or it has learning capabilities.</a:t>
            </a:r>
            <a:endParaRPr/>
          </a:p>
          <a:p>
            <a:pPr indent="-342900" lvl="0" marL="342900" rtl="0" algn="l">
              <a:lnSpc>
                <a:spcPct val="100000"/>
              </a:lnSpc>
              <a:spcBef>
                <a:spcPts val="1000"/>
              </a:spcBef>
              <a:spcAft>
                <a:spcPts val="0"/>
              </a:spcAft>
              <a:buSzPct val="79999"/>
              <a:buChar char="►"/>
            </a:pPr>
            <a:r>
              <a:rPr lang="en-US"/>
              <a:t>It starts to act with basic knowledge and then able to act and adapt automatically through learning.</a:t>
            </a:r>
            <a:endParaRPr/>
          </a:p>
          <a:p>
            <a:pPr indent="-342900" lvl="0" marL="342900" rtl="0" algn="l">
              <a:lnSpc>
                <a:spcPct val="100000"/>
              </a:lnSpc>
              <a:spcBef>
                <a:spcPts val="1000"/>
              </a:spcBef>
              <a:spcAft>
                <a:spcPts val="0"/>
              </a:spcAft>
              <a:buSzPct val="79999"/>
              <a:buChar char="►"/>
            </a:pPr>
            <a:r>
              <a:rPr lang="en-US"/>
              <a:t>A learning agent has mainly four conceptual components, which are:</a:t>
            </a:r>
            <a:endParaRPr/>
          </a:p>
          <a:p>
            <a:pPr indent="-285750" lvl="1" marL="742950" rtl="0" algn="l">
              <a:lnSpc>
                <a:spcPct val="100000"/>
              </a:lnSpc>
              <a:spcBef>
                <a:spcPts val="1000"/>
              </a:spcBef>
              <a:spcAft>
                <a:spcPts val="0"/>
              </a:spcAft>
              <a:buSzPct val="80000"/>
              <a:buChar char="►"/>
            </a:pPr>
            <a:r>
              <a:rPr b="1" lang="en-US"/>
              <a:t>Learning element:</a:t>
            </a:r>
            <a:r>
              <a:rPr lang="en-US"/>
              <a:t> It is responsible for making improvements by learning from environment</a:t>
            </a:r>
            <a:endParaRPr/>
          </a:p>
          <a:p>
            <a:pPr indent="-285750" lvl="1" marL="742950" rtl="0" algn="l">
              <a:lnSpc>
                <a:spcPct val="100000"/>
              </a:lnSpc>
              <a:spcBef>
                <a:spcPts val="1000"/>
              </a:spcBef>
              <a:spcAft>
                <a:spcPts val="0"/>
              </a:spcAft>
              <a:buSzPct val="80000"/>
              <a:buChar char="►"/>
            </a:pPr>
            <a:r>
              <a:rPr b="1" lang="en-US"/>
              <a:t>Critic:</a:t>
            </a:r>
            <a:r>
              <a:rPr lang="en-US"/>
              <a:t> Learning element takes feedback from critic which describes that how well the agent is doing with respect to a fixed performance standard.</a:t>
            </a:r>
            <a:endParaRPr/>
          </a:p>
          <a:p>
            <a:pPr indent="-285750" lvl="1" marL="742950" rtl="0" algn="l">
              <a:lnSpc>
                <a:spcPct val="100000"/>
              </a:lnSpc>
              <a:spcBef>
                <a:spcPts val="1000"/>
              </a:spcBef>
              <a:spcAft>
                <a:spcPts val="0"/>
              </a:spcAft>
              <a:buSzPct val="80000"/>
              <a:buChar char="►"/>
            </a:pPr>
            <a:r>
              <a:rPr b="1" lang="en-US"/>
              <a:t>Performance element:</a:t>
            </a:r>
            <a:r>
              <a:rPr lang="en-US"/>
              <a:t> It is responsible for selecting external action</a:t>
            </a:r>
            <a:endParaRPr/>
          </a:p>
          <a:p>
            <a:pPr indent="-285750" lvl="1" marL="742950" rtl="0" algn="l">
              <a:lnSpc>
                <a:spcPct val="100000"/>
              </a:lnSpc>
              <a:spcBef>
                <a:spcPts val="1000"/>
              </a:spcBef>
              <a:spcAft>
                <a:spcPts val="0"/>
              </a:spcAft>
              <a:buSzPct val="80000"/>
              <a:buChar char="►"/>
            </a:pPr>
            <a:r>
              <a:rPr b="1" lang="en-US"/>
              <a:t>Problem generator:</a:t>
            </a:r>
            <a:r>
              <a:rPr lang="en-US"/>
              <a:t> This component is responsible for suggesting actions that will lead to new and informative experiences.</a:t>
            </a:r>
            <a:endParaRPr/>
          </a:p>
          <a:p>
            <a:pPr indent="-342900" lvl="0" marL="342900" rtl="0" algn="l">
              <a:lnSpc>
                <a:spcPct val="100000"/>
              </a:lnSpc>
              <a:spcBef>
                <a:spcPts val="1000"/>
              </a:spcBef>
              <a:spcAft>
                <a:spcPts val="0"/>
              </a:spcAft>
              <a:buSzPct val="79999"/>
              <a:buChar char="►"/>
            </a:pPr>
            <a:r>
              <a:rPr lang="en-US"/>
              <a:t>Hence, learning agents are able to learn, analyze performance, and look for new ways to improve the performance.</a:t>
            </a:r>
            <a:endParaRPr/>
          </a:p>
          <a:p>
            <a:pPr indent="-342900" lvl="0" marL="342900" rtl="0" algn="l">
              <a:lnSpc>
                <a:spcPct val="100000"/>
              </a:lnSpc>
              <a:spcBef>
                <a:spcPts val="1000"/>
              </a:spcBef>
              <a:spcAft>
                <a:spcPts val="0"/>
              </a:spcAft>
              <a:buSzPct val="79999"/>
              <a:buChar char="►"/>
            </a:pPr>
            <a:br>
              <a:rPr lang="en-US"/>
            </a:br>
            <a:endParaRPr/>
          </a:p>
        </p:txBody>
      </p:sp>
      <p:pic>
        <p:nvPicPr>
          <p:cNvPr descr="Types of AI Agents" id="257" name="Google Shape;257;p36"/>
          <p:cNvPicPr preferRelativeResize="0"/>
          <p:nvPr/>
        </p:nvPicPr>
        <p:blipFill rotWithShape="1">
          <a:blip r:embed="rId3">
            <a:alphaModFix/>
          </a:blip>
          <a:srcRect b="0" l="0" r="0" t="0"/>
          <a:stretch/>
        </p:blipFill>
        <p:spPr>
          <a:xfrm>
            <a:off x="6955870" y="1566539"/>
            <a:ext cx="4762500" cy="3419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Types of AI</a:t>
            </a:r>
            <a:endParaRPr/>
          </a:p>
        </p:txBody>
      </p:sp>
      <p:pic>
        <p:nvPicPr>
          <p:cNvPr descr="Types of Artificial Intelligence" id="150" name="Google Shape;150;p19"/>
          <p:cNvPicPr preferRelativeResize="0"/>
          <p:nvPr>
            <p:ph idx="1" type="body"/>
          </p:nvPr>
        </p:nvPicPr>
        <p:blipFill rotWithShape="1">
          <a:blip r:embed="rId3">
            <a:alphaModFix/>
          </a:blip>
          <a:srcRect b="0" l="0" r="0" t="0"/>
          <a:stretch/>
        </p:blipFill>
        <p:spPr>
          <a:xfrm>
            <a:off x="1879962" y="2777146"/>
            <a:ext cx="6192114" cy="26483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Agent Environment in AI</a:t>
            </a:r>
            <a:endParaRPr/>
          </a:p>
        </p:txBody>
      </p:sp>
      <p:sp>
        <p:nvSpPr>
          <p:cNvPr id="263" name="Google Shape;263;p3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An environment is everything in the world which surrounds the agent, but it is not a part of an agent itself. An environment can be described as a situation in which an agent is present.</a:t>
            </a:r>
            <a:endParaRPr/>
          </a:p>
          <a:p>
            <a:pPr indent="-342900" lvl="0" marL="342900" rtl="0" algn="l">
              <a:lnSpc>
                <a:spcPct val="100000"/>
              </a:lnSpc>
              <a:spcBef>
                <a:spcPts val="1000"/>
              </a:spcBef>
              <a:spcAft>
                <a:spcPts val="0"/>
              </a:spcAft>
              <a:buSzPts val="1440"/>
              <a:buChar char="►"/>
            </a:pPr>
            <a:r>
              <a:rPr lang="en-US"/>
              <a:t>The environment is where agent lives, operate and provide the agent with something to sense and act upon it.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Features of Environment</a:t>
            </a:r>
            <a:endParaRPr/>
          </a:p>
        </p:txBody>
      </p:sp>
      <p:sp>
        <p:nvSpPr>
          <p:cNvPr id="269" name="Google Shape;269;p38"/>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As per Russell and Norvig, an environment can have various features from the point of view of an agent:</a:t>
            </a:r>
            <a:endParaRPr/>
          </a:p>
          <a:p>
            <a:pPr indent="-342900" lvl="0" marL="342900" rtl="0" algn="l">
              <a:lnSpc>
                <a:spcPct val="100000"/>
              </a:lnSpc>
              <a:spcBef>
                <a:spcPts val="1000"/>
              </a:spcBef>
              <a:spcAft>
                <a:spcPts val="0"/>
              </a:spcAft>
              <a:buSzPts val="1440"/>
              <a:buFont typeface="Trebuchet MS"/>
              <a:buAutoNum type="arabicPeriod"/>
            </a:pPr>
            <a:r>
              <a:rPr lang="en-US"/>
              <a:t>Fully observable vs Partially Observable</a:t>
            </a:r>
            <a:endParaRPr/>
          </a:p>
          <a:p>
            <a:pPr indent="-342900" lvl="0" marL="342900" rtl="0" algn="l">
              <a:lnSpc>
                <a:spcPct val="100000"/>
              </a:lnSpc>
              <a:spcBef>
                <a:spcPts val="1000"/>
              </a:spcBef>
              <a:spcAft>
                <a:spcPts val="0"/>
              </a:spcAft>
              <a:buSzPts val="1440"/>
              <a:buFont typeface="Trebuchet MS"/>
              <a:buAutoNum type="arabicPeriod"/>
            </a:pPr>
            <a:r>
              <a:rPr lang="en-US"/>
              <a:t>Static vs Dynamic</a:t>
            </a:r>
            <a:endParaRPr/>
          </a:p>
          <a:p>
            <a:pPr indent="-342900" lvl="0" marL="342900" rtl="0" algn="l">
              <a:lnSpc>
                <a:spcPct val="100000"/>
              </a:lnSpc>
              <a:spcBef>
                <a:spcPts val="1000"/>
              </a:spcBef>
              <a:spcAft>
                <a:spcPts val="0"/>
              </a:spcAft>
              <a:buSzPts val="1440"/>
              <a:buFont typeface="Trebuchet MS"/>
              <a:buAutoNum type="arabicPeriod"/>
            </a:pPr>
            <a:r>
              <a:rPr lang="en-US"/>
              <a:t>Discrete vs Continuous</a:t>
            </a:r>
            <a:endParaRPr/>
          </a:p>
          <a:p>
            <a:pPr indent="-342900" lvl="0" marL="342900" rtl="0" algn="l">
              <a:lnSpc>
                <a:spcPct val="100000"/>
              </a:lnSpc>
              <a:spcBef>
                <a:spcPts val="1000"/>
              </a:spcBef>
              <a:spcAft>
                <a:spcPts val="0"/>
              </a:spcAft>
              <a:buSzPts val="1440"/>
              <a:buFont typeface="Trebuchet MS"/>
              <a:buAutoNum type="arabicPeriod"/>
            </a:pPr>
            <a:r>
              <a:rPr lang="en-US"/>
              <a:t>Deterministic vs Stochastic</a:t>
            </a:r>
            <a:endParaRPr/>
          </a:p>
          <a:p>
            <a:pPr indent="-342900" lvl="0" marL="342900" rtl="0" algn="l">
              <a:lnSpc>
                <a:spcPct val="100000"/>
              </a:lnSpc>
              <a:spcBef>
                <a:spcPts val="1000"/>
              </a:spcBef>
              <a:spcAft>
                <a:spcPts val="0"/>
              </a:spcAft>
              <a:buSzPts val="1440"/>
              <a:buFont typeface="Trebuchet MS"/>
              <a:buAutoNum type="arabicPeriod"/>
            </a:pPr>
            <a:r>
              <a:rPr lang="en-US"/>
              <a:t>Single-agent vs Multi-agent</a:t>
            </a:r>
            <a:endParaRPr/>
          </a:p>
          <a:p>
            <a:pPr indent="-342900" lvl="0" marL="342900" rtl="0" algn="l">
              <a:lnSpc>
                <a:spcPct val="100000"/>
              </a:lnSpc>
              <a:spcBef>
                <a:spcPts val="1000"/>
              </a:spcBef>
              <a:spcAft>
                <a:spcPts val="0"/>
              </a:spcAft>
              <a:buSzPts val="1440"/>
              <a:buFont typeface="Trebuchet MS"/>
              <a:buAutoNum type="arabicPeriod"/>
            </a:pPr>
            <a:r>
              <a:rPr lang="en-US"/>
              <a:t>Episodic vs sequential</a:t>
            </a:r>
            <a:endParaRPr/>
          </a:p>
          <a:p>
            <a:pPr indent="0" lvl="0" marL="0" rtl="0" algn="l">
              <a:lnSpc>
                <a:spcPct val="100000"/>
              </a:lnSpc>
              <a:spcBef>
                <a:spcPts val="1000"/>
              </a:spcBef>
              <a:spcAft>
                <a:spcPts val="0"/>
              </a:spcAft>
              <a:buSzPts val="144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Fully observable vs Partially Observable:</a:t>
            </a:r>
            <a:endParaRPr/>
          </a:p>
        </p:txBody>
      </p:sp>
      <p:sp>
        <p:nvSpPr>
          <p:cNvPr id="275" name="Google Shape;275;p39"/>
          <p:cNvSpPr txBox="1"/>
          <p:nvPr>
            <p:ph idx="1" type="body"/>
          </p:nvPr>
        </p:nvSpPr>
        <p:spPr>
          <a:xfrm>
            <a:off x="677334" y="1338607"/>
            <a:ext cx="9626162" cy="4702756"/>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If an agent sensor can sense or access the complete state of an environment at each point of time then it is </a:t>
            </a:r>
            <a:r>
              <a:rPr b="1" lang="en-US"/>
              <a:t>a </a:t>
            </a:r>
            <a:r>
              <a:rPr b="1" lang="en-US">
                <a:solidFill>
                  <a:srgbClr val="FF0000"/>
                </a:solidFill>
              </a:rPr>
              <a:t>fully observable</a:t>
            </a:r>
            <a:r>
              <a:rPr lang="en-US"/>
              <a:t> environment, else it is </a:t>
            </a:r>
            <a:r>
              <a:rPr b="1" lang="en-US">
                <a:solidFill>
                  <a:srgbClr val="FF0000"/>
                </a:solidFill>
              </a:rPr>
              <a:t>partially observable</a:t>
            </a:r>
            <a:r>
              <a:rPr lang="en-US"/>
              <a:t>.</a:t>
            </a:r>
            <a:endParaRPr/>
          </a:p>
          <a:p>
            <a:pPr indent="-342900" lvl="0" marL="342900" rtl="0" algn="just">
              <a:lnSpc>
                <a:spcPct val="100000"/>
              </a:lnSpc>
              <a:spcBef>
                <a:spcPts val="1000"/>
              </a:spcBef>
              <a:spcAft>
                <a:spcPts val="0"/>
              </a:spcAft>
              <a:buSzPts val="1440"/>
              <a:buChar char="►"/>
            </a:pPr>
            <a:r>
              <a:rPr lang="en-US"/>
              <a:t>A fully observable environment is easy as there is no need to maintain the internal state to keep track history of the world.</a:t>
            </a:r>
            <a:endParaRPr/>
          </a:p>
          <a:p>
            <a:pPr indent="-342900" lvl="0" marL="342900" rtl="0" algn="just">
              <a:lnSpc>
                <a:spcPct val="100000"/>
              </a:lnSpc>
              <a:spcBef>
                <a:spcPts val="1000"/>
              </a:spcBef>
              <a:spcAft>
                <a:spcPts val="0"/>
              </a:spcAft>
              <a:buSzPts val="1440"/>
              <a:buChar char="►"/>
            </a:pPr>
            <a:r>
              <a:rPr lang="en-US"/>
              <a:t>Example (</a:t>
            </a:r>
            <a:r>
              <a:rPr b="1" lang="en-US">
                <a:solidFill>
                  <a:srgbClr val="FF0000"/>
                </a:solidFill>
              </a:rPr>
              <a:t>fully observable )</a:t>
            </a:r>
            <a:r>
              <a:rPr lang="en-US"/>
              <a:t>:  I</a:t>
            </a:r>
            <a:r>
              <a:rPr b="1" lang="en-US"/>
              <a:t>n a chess game, the state of the system, that is, the position of all the players on the chess board, is available the whole time so the player can make an optimal decision</a:t>
            </a:r>
            <a:r>
              <a:rPr lang="en-US"/>
              <a:t>.</a:t>
            </a:r>
            <a:endParaRPr/>
          </a:p>
          <a:p>
            <a:pPr indent="-342900" lvl="0" marL="342900" rtl="0" algn="just">
              <a:lnSpc>
                <a:spcPct val="100000"/>
              </a:lnSpc>
              <a:spcBef>
                <a:spcPts val="1000"/>
              </a:spcBef>
              <a:spcAft>
                <a:spcPts val="0"/>
              </a:spcAft>
              <a:buSzPts val="1440"/>
              <a:buChar char="►"/>
            </a:pPr>
            <a:r>
              <a:rPr lang="en-US"/>
              <a:t>Example (</a:t>
            </a:r>
            <a:r>
              <a:rPr b="1" lang="en-US">
                <a:solidFill>
                  <a:srgbClr val="FF0000"/>
                </a:solidFill>
              </a:rPr>
              <a:t>partially observable )</a:t>
            </a:r>
            <a:r>
              <a:rPr lang="en-US"/>
              <a:t>: </a:t>
            </a:r>
            <a:r>
              <a:rPr b="1" lang="en-US"/>
              <a:t>Playing card games</a:t>
            </a:r>
            <a:r>
              <a:rPr lang="en-US"/>
              <a:t> </a:t>
            </a:r>
            <a:r>
              <a:rPr b="1" lang="en-US"/>
              <a:t>is a perfect example of a partially-observable environment where a player is not aware of the card in the opponent's hand.</a:t>
            </a:r>
            <a:endParaRPr b="1"/>
          </a:p>
          <a:p>
            <a:pPr indent="-342900" lvl="0" marL="342900" rtl="0" algn="just">
              <a:lnSpc>
                <a:spcPct val="100000"/>
              </a:lnSpc>
              <a:spcBef>
                <a:spcPts val="1000"/>
              </a:spcBef>
              <a:spcAft>
                <a:spcPts val="0"/>
              </a:spcAft>
              <a:buSzPts val="1440"/>
              <a:buChar char="►"/>
            </a:pPr>
            <a:r>
              <a:rPr lang="en-US"/>
              <a:t>An agent with no sensors in all environments then such an environment is called as </a:t>
            </a:r>
            <a:r>
              <a:rPr b="1" lang="en-US"/>
              <a:t>unobservable</a:t>
            </a:r>
            <a:r>
              <a:rPr lang="en-US"/>
              <a:t>.</a:t>
            </a:r>
            <a:endParaRPr/>
          </a:p>
          <a:p>
            <a:pPr indent="-251459" lvl="0" marL="342900" rtl="0" algn="just">
              <a:lnSpc>
                <a:spcPct val="100000"/>
              </a:lnSpc>
              <a:spcBef>
                <a:spcPts val="1000"/>
              </a:spcBef>
              <a:spcAft>
                <a:spcPts val="0"/>
              </a:spcAft>
              <a:buSzPts val="144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Deterministic vs Stochastic:</a:t>
            </a:r>
            <a:endParaRPr/>
          </a:p>
        </p:txBody>
      </p:sp>
      <p:sp>
        <p:nvSpPr>
          <p:cNvPr id="281" name="Google Shape;281;p40"/>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If an agent's current state and selected action can completely determine the next state of the environment, then such environment is called a </a:t>
            </a:r>
            <a:r>
              <a:rPr lang="en-US">
                <a:solidFill>
                  <a:srgbClr val="FF0000"/>
                </a:solidFill>
              </a:rPr>
              <a:t>deterministic environment</a:t>
            </a:r>
            <a:r>
              <a:rPr lang="en-US"/>
              <a:t>.</a:t>
            </a:r>
            <a:endParaRPr/>
          </a:p>
          <a:p>
            <a:pPr indent="-342900" lvl="0" marL="342900" rtl="0" algn="just">
              <a:lnSpc>
                <a:spcPct val="100000"/>
              </a:lnSpc>
              <a:spcBef>
                <a:spcPts val="1000"/>
              </a:spcBef>
              <a:spcAft>
                <a:spcPts val="0"/>
              </a:spcAft>
              <a:buSzPts val="1440"/>
              <a:buChar char="►"/>
            </a:pPr>
            <a:r>
              <a:rPr lang="en-US"/>
              <a:t>A </a:t>
            </a:r>
            <a:r>
              <a:rPr lang="en-US">
                <a:solidFill>
                  <a:srgbClr val="FF0000"/>
                </a:solidFill>
              </a:rPr>
              <a:t>stochastic environment </a:t>
            </a:r>
            <a:r>
              <a:rPr lang="en-US"/>
              <a:t>is random in nature and cannot be determined completely by an agent.</a:t>
            </a:r>
            <a:endParaRPr/>
          </a:p>
          <a:p>
            <a:pPr indent="-342900" lvl="0" marL="342900" rtl="0" algn="just">
              <a:lnSpc>
                <a:spcPct val="100000"/>
              </a:lnSpc>
              <a:spcBef>
                <a:spcPts val="1000"/>
              </a:spcBef>
              <a:spcAft>
                <a:spcPts val="0"/>
              </a:spcAft>
              <a:buSzPts val="1440"/>
              <a:buChar char="►"/>
            </a:pPr>
            <a:r>
              <a:rPr lang="en-US"/>
              <a:t>In a deterministic, fully observable environment, agent does not need to worry about uncertainty.</a:t>
            </a:r>
            <a:endParaRPr/>
          </a:p>
          <a:p>
            <a:pPr indent="-251459" lvl="0" marL="342900" rtl="0" algn="just">
              <a:lnSpc>
                <a:spcPct val="100000"/>
              </a:lnSpc>
              <a:spcBef>
                <a:spcPts val="1000"/>
              </a:spcBef>
              <a:spcAft>
                <a:spcPts val="0"/>
              </a:spcAft>
              <a:buSzPts val="1440"/>
              <a:buNone/>
            </a:pPr>
            <a:r>
              <a:t/>
            </a:r>
            <a:endParaRPr/>
          </a:p>
          <a:p>
            <a:pPr indent="-342900" lvl="0" marL="342900" rtl="0" algn="just">
              <a:lnSpc>
                <a:spcPct val="100000"/>
              </a:lnSpc>
              <a:spcBef>
                <a:spcPts val="1000"/>
              </a:spcBef>
              <a:spcAft>
                <a:spcPts val="0"/>
              </a:spcAft>
              <a:buSzPts val="1440"/>
              <a:buChar char="►"/>
            </a:pPr>
            <a:r>
              <a:rPr lang="en-US"/>
              <a:t>Examples: Taxi driving : Stochastic</a:t>
            </a:r>
            <a:endParaRPr/>
          </a:p>
          <a:p>
            <a:pPr indent="0" lvl="3" marL="1371600" rtl="0" algn="just">
              <a:lnSpc>
                <a:spcPct val="100000"/>
              </a:lnSpc>
              <a:spcBef>
                <a:spcPts val="1000"/>
              </a:spcBef>
              <a:spcAft>
                <a:spcPts val="0"/>
              </a:spcAft>
              <a:buSzPts val="1120"/>
              <a:buNone/>
            </a:pPr>
            <a:r>
              <a:rPr lang="en-US" sz="1400"/>
              <a:t>V</a:t>
            </a:r>
            <a:r>
              <a:rPr lang="en-US" sz="1800"/>
              <a:t>accum cleaner world: deterministic</a:t>
            </a:r>
            <a:endParaRPr sz="1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Episodic vs Sequential:</a:t>
            </a:r>
            <a:endParaRPr/>
          </a:p>
        </p:txBody>
      </p:sp>
      <p:sp>
        <p:nvSpPr>
          <p:cNvPr id="287" name="Google Shape;287;p4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In an </a:t>
            </a:r>
            <a:r>
              <a:rPr lang="en-US">
                <a:solidFill>
                  <a:srgbClr val="FF0000"/>
                </a:solidFill>
              </a:rPr>
              <a:t>episodic environment</a:t>
            </a:r>
            <a:r>
              <a:rPr lang="en-US"/>
              <a:t>, there is a series of one-shot actions, and only the current percept is required for the action.</a:t>
            </a:r>
            <a:endParaRPr/>
          </a:p>
          <a:p>
            <a:pPr indent="-342900" lvl="0" marL="342900" rtl="0" algn="just">
              <a:lnSpc>
                <a:spcPct val="100000"/>
              </a:lnSpc>
              <a:spcBef>
                <a:spcPts val="1000"/>
              </a:spcBef>
              <a:spcAft>
                <a:spcPts val="0"/>
              </a:spcAft>
              <a:buSzPts val="1440"/>
              <a:buChar char="►"/>
            </a:pPr>
            <a:r>
              <a:rPr lang="en-US"/>
              <a:t>However, </a:t>
            </a:r>
            <a:r>
              <a:rPr lang="en-US">
                <a:solidFill>
                  <a:srgbClr val="FF0000"/>
                </a:solidFill>
              </a:rPr>
              <a:t>in Sequential environment</a:t>
            </a:r>
            <a:r>
              <a:rPr lang="en-US"/>
              <a:t>, an agent requires memory of past actions to determine the next best actions.</a:t>
            </a:r>
            <a:endParaRPr/>
          </a:p>
          <a:p>
            <a:pPr indent="-251459" lvl="0" marL="342900" rtl="0" algn="just">
              <a:lnSpc>
                <a:spcPct val="100000"/>
              </a:lnSpc>
              <a:spcBef>
                <a:spcPts val="1000"/>
              </a:spcBef>
              <a:spcAft>
                <a:spcPts val="0"/>
              </a:spcAft>
              <a:buSzPts val="1440"/>
              <a:buNone/>
            </a:pPr>
            <a:r>
              <a:t/>
            </a:r>
            <a:endParaRPr/>
          </a:p>
          <a:p>
            <a:pPr indent="-342900" lvl="0" marL="342900" rtl="0" algn="just">
              <a:lnSpc>
                <a:spcPct val="100000"/>
              </a:lnSpc>
              <a:spcBef>
                <a:spcPts val="1000"/>
              </a:spcBef>
              <a:spcAft>
                <a:spcPts val="0"/>
              </a:spcAft>
              <a:buSzPts val="1440"/>
              <a:buChar char="►"/>
            </a:pPr>
            <a:r>
              <a:rPr lang="en-US"/>
              <a:t>Examples: An agent that has to spot defective parts on an assembly line bases each decision on the current part, regardless of previous decisions; moreover the current decision doesn’t affect whether the next part is defective.</a:t>
            </a:r>
            <a:endParaRPr/>
          </a:p>
          <a:p>
            <a:pPr indent="-342900" lvl="0" marL="342900" rtl="0" algn="just">
              <a:lnSpc>
                <a:spcPct val="100000"/>
              </a:lnSpc>
              <a:spcBef>
                <a:spcPts val="1000"/>
              </a:spcBef>
              <a:spcAft>
                <a:spcPts val="0"/>
              </a:spcAft>
              <a:buSzPts val="1440"/>
              <a:buChar char="►"/>
            </a:pPr>
            <a:r>
              <a:rPr lang="en-US"/>
              <a:t>Chess and taxi driving are sequential.</a:t>
            </a:r>
            <a:endParaRPr/>
          </a:p>
          <a:p>
            <a:pPr indent="-251459" lvl="0" marL="342900" rtl="0" algn="just">
              <a:lnSpc>
                <a:spcPct val="100000"/>
              </a:lnSpc>
              <a:spcBef>
                <a:spcPts val="1000"/>
              </a:spcBef>
              <a:spcAft>
                <a:spcPts val="0"/>
              </a:spcAft>
              <a:buSzPts val="144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Single-agent vs Multi-agent</a:t>
            </a:r>
            <a:endParaRPr/>
          </a:p>
        </p:txBody>
      </p:sp>
      <p:sp>
        <p:nvSpPr>
          <p:cNvPr id="293" name="Google Shape;293;p42"/>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If only one agent is involved in an environment, and operating by itself then such an environment is called </a:t>
            </a:r>
            <a:r>
              <a:rPr lang="en-US">
                <a:solidFill>
                  <a:srgbClr val="FF0000"/>
                </a:solidFill>
              </a:rPr>
              <a:t>single agent environment</a:t>
            </a:r>
            <a:r>
              <a:rPr lang="en-US"/>
              <a:t>.</a:t>
            </a:r>
            <a:endParaRPr/>
          </a:p>
          <a:p>
            <a:pPr indent="-342900" lvl="0" marL="342900" rtl="0" algn="just">
              <a:lnSpc>
                <a:spcPct val="100000"/>
              </a:lnSpc>
              <a:spcBef>
                <a:spcPts val="1000"/>
              </a:spcBef>
              <a:spcAft>
                <a:spcPts val="0"/>
              </a:spcAft>
              <a:buSzPts val="1440"/>
              <a:buChar char="►"/>
            </a:pPr>
            <a:r>
              <a:rPr lang="en-US"/>
              <a:t>However, if multiple agents are operating in an environment, then such an environment is called a </a:t>
            </a:r>
            <a:r>
              <a:rPr lang="en-US">
                <a:solidFill>
                  <a:srgbClr val="FF0000"/>
                </a:solidFill>
              </a:rPr>
              <a:t>multi-agent environment</a:t>
            </a:r>
            <a:r>
              <a:rPr lang="en-US"/>
              <a:t>.</a:t>
            </a:r>
            <a:endParaRPr/>
          </a:p>
          <a:p>
            <a:pPr indent="-342900" lvl="0" marL="342900" rtl="0" algn="just">
              <a:lnSpc>
                <a:spcPct val="100000"/>
              </a:lnSpc>
              <a:spcBef>
                <a:spcPts val="1000"/>
              </a:spcBef>
              <a:spcAft>
                <a:spcPts val="0"/>
              </a:spcAft>
              <a:buSzPts val="1440"/>
              <a:buChar char="►"/>
            </a:pPr>
            <a:r>
              <a:rPr lang="en-US"/>
              <a:t>The agent design problems in the multi-agent environment are different from single agent environment.</a:t>
            </a:r>
            <a:endParaRPr/>
          </a:p>
          <a:p>
            <a:pPr indent="-342900" lvl="0" marL="342900" rtl="0" algn="just">
              <a:lnSpc>
                <a:spcPct val="100000"/>
              </a:lnSpc>
              <a:spcBef>
                <a:spcPts val="1000"/>
              </a:spcBef>
              <a:spcAft>
                <a:spcPts val="0"/>
              </a:spcAft>
              <a:buSzPts val="1440"/>
              <a:buChar char="►"/>
            </a:pPr>
            <a:r>
              <a:rPr lang="en-US"/>
              <a:t>Examples: Agent solving a crossword puzzle by itself is clearly in a single-agent environment whereas an agent playing chess is in a two-agent environment.</a:t>
            </a:r>
            <a:endParaRPr/>
          </a:p>
          <a:p>
            <a:pPr indent="-251459" lvl="0" marL="342900" rtl="0" algn="just">
              <a:lnSpc>
                <a:spcPct val="100000"/>
              </a:lnSpc>
              <a:spcBef>
                <a:spcPts val="1000"/>
              </a:spcBef>
              <a:spcAft>
                <a:spcPts val="0"/>
              </a:spcAft>
              <a:buSzPts val="144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Static vs Dynamic:</a:t>
            </a:r>
            <a:endParaRPr/>
          </a:p>
        </p:txBody>
      </p:sp>
      <p:sp>
        <p:nvSpPr>
          <p:cNvPr id="299" name="Google Shape;299;p43"/>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If the environment can change itself while an agent is deliberating then such environment is called a </a:t>
            </a:r>
            <a:r>
              <a:rPr lang="en-US">
                <a:solidFill>
                  <a:srgbClr val="FF0000"/>
                </a:solidFill>
              </a:rPr>
              <a:t>dynamic </a:t>
            </a:r>
            <a:r>
              <a:rPr lang="en-US"/>
              <a:t>environment else it is called a </a:t>
            </a:r>
            <a:r>
              <a:rPr lang="en-US">
                <a:solidFill>
                  <a:srgbClr val="FF0000"/>
                </a:solidFill>
              </a:rPr>
              <a:t>static environment.</a:t>
            </a:r>
            <a:endParaRPr>
              <a:solidFill>
                <a:srgbClr val="FF0000"/>
              </a:solidFill>
            </a:endParaRPr>
          </a:p>
          <a:p>
            <a:pPr indent="-342900" lvl="0" marL="342900" rtl="0" algn="just">
              <a:lnSpc>
                <a:spcPct val="100000"/>
              </a:lnSpc>
              <a:spcBef>
                <a:spcPts val="1000"/>
              </a:spcBef>
              <a:spcAft>
                <a:spcPts val="0"/>
              </a:spcAft>
              <a:buSzPts val="1440"/>
              <a:buChar char="►"/>
            </a:pPr>
            <a:r>
              <a:rPr lang="en-US"/>
              <a:t>Static environments are easy to deal because an agent does not need to continue looking at the world while deciding for an action.</a:t>
            </a:r>
            <a:endParaRPr/>
          </a:p>
          <a:p>
            <a:pPr indent="-342900" lvl="0" marL="342900" rtl="0" algn="just">
              <a:lnSpc>
                <a:spcPct val="100000"/>
              </a:lnSpc>
              <a:spcBef>
                <a:spcPts val="1000"/>
              </a:spcBef>
              <a:spcAft>
                <a:spcPts val="0"/>
              </a:spcAft>
              <a:buSzPts val="1440"/>
              <a:buChar char="►"/>
            </a:pPr>
            <a:r>
              <a:rPr lang="en-US"/>
              <a:t>However for dynamic environment, agents need to keep looking at the world at each action.</a:t>
            </a:r>
            <a:endParaRPr/>
          </a:p>
          <a:p>
            <a:pPr indent="-342900" lvl="0" marL="342900" rtl="0" algn="just">
              <a:lnSpc>
                <a:spcPct val="100000"/>
              </a:lnSpc>
              <a:spcBef>
                <a:spcPts val="1000"/>
              </a:spcBef>
              <a:spcAft>
                <a:spcPts val="0"/>
              </a:spcAft>
              <a:buSzPts val="1440"/>
              <a:buChar char="►"/>
            </a:pPr>
            <a:r>
              <a:rPr lang="en-US"/>
              <a:t>Taxi driving is an example of a dynamic environment whereas Crossword puzzles are an example of a static environment.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Discrete vs Continuous:</a:t>
            </a:r>
            <a:endParaRPr/>
          </a:p>
        </p:txBody>
      </p:sp>
      <p:sp>
        <p:nvSpPr>
          <p:cNvPr id="305" name="Google Shape;305;p44"/>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If in an environment there are a finite number of percepts and actions that can be performed within it, then such an environment is called a discrete environment else it is called continuous environment.</a:t>
            </a:r>
            <a:endParaRPr/>
          </a:p>
          <a:p>
            <a:pPr indent="-342900" lvl="0" marL="342900" rtl="0" algn="l">
              <a:lnSpc>
                <a:spcPct val="100000"/>
              </a:lnSpc>
              <a:spcBef>
                <a:spcPts val="1000"/>
              </a:spcBef>
              <a:spcAft>
                <a:spcPts val="0"/>
              </a:spcAft>
              <a:buSzPts val="1440"/>
              <a:buChar char="►"/>
            </a:pPr>
            <a:r>
              <a:rPr lang="en-US"/>
              <a:t>A chess game comes under discrete environment as there is a finite number of moves that can be performed.</a:t>
            </a:r>
            <a:endParaRPr/>
          </a:p>
          <a:p>
            <a:pPr indent="-342900" lvl="0" marL="342900" rtl="0" algn="l">
              <a:lnSpc>
                <a:spcPct val="100000"/>
              </a:lnSpc>
              <a:spcBef>
                <a:spcPts val="1000"/>
              </a:spcBef>
              <a:spcAft>
                <a:spcPts val="0"/>
              </a:spcAft>
              <a:buSzPts val="1440"/>
              <a:buChar char="►"/>
            </a:pPr>
            <a:r>
              <a:rPr lang="en-US"/>
              <a:t>A self-driving car is an example of a continuous environment.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AI type-1: Based on Capabilities</a:t>
            </a:r>
            <a:br>
              <a:rPr lang="en-US"/>
            </a:br>
            <a:r>
              <a:rPr lang="en-US">
                <a:solidFill>
                  <a:srgbClr val="7C230F"/>
                </a:solidFill>
              </a:rPr>
              <a:t>Weak AI or Narrow AI:</a:t>
            </a:r>
            <a:endParaRPr/>
          </a:p>
        </p:txBody>
      </p:sp>
      <p:sp>
        <p:nvSpPr>
          <p:cNvPr id="156" name="Google Shape;156;p20"/>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Narrow AI is a type of AI which is able to perform a dedicated task with intelligence. The most common and currently available AI is Narrow AI in the world of Artificial Intelligence.</a:t>
            </a:r>
            <a:endParaRPr/>
          </a:p>
          <a:p>
            <a:pPr indent="-342900" lvl="0" marL="342900" rtl="0" algn="just">
              <a:lnSpc>
                <a:spcPct val="100000"/>
              </a:lnSpc>
              <a:spcBef>
                <a:spcPts val="1000"/>
              </a:spcBef>
              <a:spcAft>
                <a:spcPts val="0"/>
              </a:spcAft>
              <a:buSzPts val="1440"/>
              <a:buChar char="►"/>
            </a:pPr>
            <a:r>
              <a:rPr lang="en-US"/>
              <a:t>Narrow AI cannot perform beyond its field or limitations, as it is only trained for one specific task. Hence it is also termed as weak AI. Narrow AI can fail in unpredictable ways if it goes beyond its limits.</a:t>
            </a:r>
            <a:endParaRPr/>
          </a:p>
          <a:p>
            <a:pPr indent="-342900" lvl="0" marL="342900" rtl="0" algn="just">
              <a:lnSpc>
                <a:spcPct val="100000"/>
              </a:lnSpc>
              <a:spcBef>
                <a:spcPts val="1000"/>
              </a:spcBef>
              <a:spcAft>
                <a:spcPts val="0"/>
              </a:spcAft>
              <a:buSzPts val="1440"/>
              <a:buChar char="►"/>
            </a:pPr>
            <a:r>
              <a:rPr lang="en-US"/>
              <a:t>Apple Siriis a good example of Narrow AI, but it operates with a limited pre-defined range of functions.</a:t>
            </a:r>
            <a:endParaRPr/>
          </a:p>
          <a:p>
            <a:pPr indent="-342900" lvl="0" marL="342900" rtl="0" algn="just">
              <a:lnSpc>
                <a:spcPct val="100000"/>
              </a:lnSpc>
              <a:spcBef>
                <a:spcPts val="1000"/>
              </a:spcBef>
              <a:spcAft>
                <a:spcPts val="0"/>
              </a:spcAft>
              <a:buSzPts val="1440"/>
              <a:buChar char="►"/>
            </a:pPr>
            <a:r>
              <a:rPr lang="en-US"/>
              <a:t>Narrow AI are playing chess, purchasing suggestions on e-commerce site, self-driving cars, speech recognition, and image recognition.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General AI:</a:t>
            </a:r>
            <a:endParaRPr/>
          </a:p>
        </p:txBody>
      </p:sp>
      <p:sp>
        <p:nvSpPr>
          <p:cNvPr id="162" name="Google Shape;162;p2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General AI is a type of intelligence which could perform any intellectual task with efficiency like a human.</a:t>
            </a:r>
            <a:endParaRPr/>
          </a:p>
          <a:p>
            <a:pPr indent="-342900" lvl="0" marL="342900" rtl="0" algn="l">
              <a:lnSpc>
                <a:spcPct val="100000"/>
              </a:lnSpc>
              <a:spcBef>
                <a:spcPts val="1000"/>
              </a:spcBef>
              <a:spcAft>
                <a:spcPts val="0"/>
              </a:spcAft>
              <a:buSzPts val="1440"/>
              <a:buChar char="►"/>
            </a:pPr>
            <a:r>
              <a:rPr lang="en-US"/>
              <a:t>The idea behind the general AI to make such a system which could be smarter and think like a human by its own.</a:t>
            </a:r>
            <a:endParaRPr/>
          </a:p>
          <a:p>
            <a:pPr indent="-342900" lvl="0" marL="342900" rtl="0" algn="l">
              <a:lnSpc>
                <a:spcPct val="100000"/>
              </a:lnSpc>
              <a:spcBef>
                <a:spcPts val="1000"/>
              </a:spcBef>
              <a:spcAft>
                <a:spcPts val="0"/>
              </a:spcAft>
              <a:buSzPts val="1440"/>
              <a:buChar char="►"/>
            </a:pPr>
            <a:r>
              <a:rPr lang="en-US"/>
              <a:t>Currently, there is no such system exist which could come under general AI and can perform any task as perfect as a human.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Super AI</a:t>
            </a:r>
            <a:endParaRPr/>
          </a:p>
        </p:txBody>
      </p:sp>
      <p:sp>
        <p:nvSpPr>
          <p:cNvPr id="168" name="Google Shape;168;p22"/>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Super AI is a level of Intelligence of Systems at which machines could surpass human intelligence, and can perform any task better than human with cognitive properties. It is an outcome of general AI.</a:t>
            </a:r>
            <a:endParaRPr/>
          </a:p>
          <a:p>
            <a:pPr indent="-342900" lvl="0" marL="342900" rtl="0" algn="l">
              <a:lnSpc>
                <a:spcPct val="100000"/>
              </a:lnSpc>
              <a:spcBef>
                <a:spcPts val="1000"/>
              </a:spcBef>
              <a:spcAft>
                <a:spcPts val="0"/>
              </a:spcAft>
              <a:buSzPts val="1440"/>
              <a:buChar char="►"/>
            </a:pPr>
            <a:r>
              <a:rPr lang="en-US"/>
              <a:t>Some key characteristics of strong AI include the ability to think, to reason,solve the puzzle, make judgments, plan, learn, and communicate by its own.</a:t>
            </a:r>
            <a:endParaRPr/>
          </a:p>
          <a:p>
            <a:pPr indent="-342900" lvl="0" marL="342900" rtl="0" algn="l">
              <a:lnSpc>
                <a:spcPct val="100000"/>
              </a:lnSpc>
              <a:spcBef>
                <a:spcPts val="1000"/>
              </a:spcBef>
              <a:spcAft>
                <a:spcPts val="0"/>
              </a:spcAft>
              <a:buSzPts val="1440"/>
              <a:buChar char="►"/>
            </a:pPr>
            <a:r>
              <a:rPr lang="en-US"/>
              <a:t>Super AI is still a hypothetical concept of Artificial Intelligence. Development of such systems in real is still world changing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AI type-2: Based on functionality</a:t>
            </a:r>
            <a:endParaRPr/>
          </a:p>
        </p:txBody>
      </p:sp>
      <p:sp>
        <p:nvSpPr>
          <p:cNvPr id="174" name="Google Shape;174;p23"/>
          <p:cNvSpPr txBox="1"/>
          <p:nvPr>
            <p:ph idx="1" type="body"/>
          </p:nvPr>
        </p:nvSpPr>
        <p:spPr>
          <a:xfrm>
            <a:off x="677334" y="2160589"/>
            <a:ext cx="9487598" cy="388077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1440"/>
              <a:buNone/>
            </a:pPr>
            <a:r>
              <a:rPr lang="en-US"/>
              <a:t>Reactive Machines</a:t>
            </a:r>
            <a:endParaRPr/>
          </a:p>
          <a:p>
            <a:pPr indent="0" lvl="1" marL="457200" rtl="0" algn="l">
              <a:lnSpc>
                <a:spcPct val="100000"/>
              </a:lnSpc>
              <a:spcBef>
                <a:spcPts val="1000"/>
              </a:spcBef>
              <a:spcAft>
                <a:spcPts val="0"/>
              </a:spcAft>
              <a:buSzPts val="1280"/>
              <a:buNone/>
            </a:pPr>
            <a:r>
              <a:rPr lang="en-US"/>
              <a:t>Purely reactive machines are the most basic types of Artificial Intelligence.</a:t>
            </a:r>
            <a:endParaRPr/>
          </a:p>
          <a:p>
            <a:pPr indent="0" lvl="0" marL="0" rtl="0" algn="l">
              <a:lnSpc>
                <a:spcPct val="100000"/>
              </a:lnSpc>
              <a:spcBef>
                <a:spcPts val="1000"/>
              </a:spcBef>
              <a:spcAft>
                <a:spcPts val="0"/>
              </a:spcAft>
              <a:buSzPts val="1440"/>
              <a:buNone/>
            </a:pPr>
            <a:r>
              <a:rPr lang="en-US"/>
              <a:t>     	Such AI systems do not store memories or past experiences for future actions. These    	machines only focus on current scenarios and react on it as per possible best action.</a:t>
            </a:r>
            <a:endParaRPr/>
          </a:p>
          <a:p>
            <a:pPr indent="0" lvl="0" marL="0" rtl="0" algn="l">
              <a:lnSpc>
                <a:spcPct val="100000"/>
              </a:lnSpc>
              <a:spcBef>
                <a:spcPts val="1000"/>
              </a:spcBef>
              <a:spcAft>
                <a:spcPts val="0"/>
              </a:spcAft>
              <a:buSzPts val="1440"/>
              <a:buNone/>
            </a:pPr>
            <a:r>
              <a:rPr lang="en-US"/>
              <a:t>	Example: IBM's Deep Blue system is an example of reactive machines.</a:t>
            </a:r>
            <a:endParaRPr/>
          </a:p>
          <a:p>
            <a:pPr indent="0" lvl="0" marL="0" rtl="0" algn="l">
              <a:lnSpc>
                <a:spcPct val="100000"/>
              </a:lnSpc>
              <a:spcBef>
                <a:spcPts val="1000"/>
              </a:spcBef>
              <a:spcAft>
                <a:spcPts val="0"/>
              </a:spcAft>
              <a:buSzPts val="1440"/>
              <a:buNone/>
            </a:pPr>
            <a:r>
              <a:rPr lang="en-US"/>
              <a:t>Limited Memory</a:t>
            </a:r>
            <a:endParaRPr/>
          </a:p>
          <a:p>
            <a:pPr indent="-342900" lvl="0" marL="342900" rtl="0" algn="l">
              <a:lnSpc>
                <a:spcPct val="100000"/>
              </a:lnSpc>
              <a:spcBef>
                <a:spcPts val="1000"/>
              </a:spcBef>
              <a:spcAft>
                <a:spcPts val="0"/>
              </a:spcAft>
              <a:buSzPts val="1440"/>
              <a:buChar char="►"/>
            </a:pPr>
            <a:r>
              <a:rPr lang="en-US"/>
              <a:t>Limited memory machines can store past experiences or some data for a short period of time. These machines can use stored data for a limited time period only. Self-driving cars are one of the best examples of Limited Memory systems. These cars can store recent speed of nearby cars, the distance of other cars, speed limit, and other information to navigate the road.</a:t>
            </a:r>
            <a:endParaRPr/>
          </a:p>
          <a:p>
            <a:pPr indent="0" lvl="0" marL="0" rtl="0" algn="l">
              <a:lnSpc>
                <a:spcPct val="100000"/>
              </a:lnSpc>
              <a:spcBef>
                <a:spcPts val="1000"/>
              </a:spcBef>
              <a:spcAft>
                <a:spcPts val="0"/>
              </a:spcAft>
              <a:buSzPts val="1440"/>
              <a:buNone/>
            </a:pPr>
            <a:r>
              <a:t/>
            </a:r>
            <a:endParaRPr/>
          </a:p>
          <a:p>
            <a:pPr indent="-251459" lvl="0" marL="342900" rtl="0" algn="l">
              <a:lnSpc>
                <a:spcPct val="100000"/>
              </a:lnSpc>
              <a:spcBef>
                <a:spcPts val="1000"/>
              </a:spcBef>
              <a:spcAft>
                <a:spcPts val="0"/>
              </a:spcAft>
              <a:buSzPts val="144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AI type-2: Based on functionality..contd</a:t>
            </a:r>
            <a:endParaRPr/>
          </a:p>
        </p:txBody>
      </p:sp>
      <p:sp>
        <p:nvSpPr>
          <p:cNvPr id="180" name="Google Shape;180;p24"/>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Theory of Mind</a:t>
            </a:r>
            <a:endParaRPr/>
          </a:p>
          <a:p>
            <a:pPr indent="0" lvl="0" marL="0" rtl="0" algn="l">
              <a:lnSpc>
                <a:spcPct val="100000"/>
              </a:lnSpc>
              <a:spcBef>
                <a:spcPts val="1000"/>
              </a:spcBef>
              <a:spcAft>
                <a:spcPts val="0"/>
              </a:spcAft>
              <a:buSzPts val="1440"/>
              <a:buNone/>
            </a:pPr>
            <a:r>
              <a:rPr lang="en-US"/>
              <a:t>Theory of Mind AI should understand the human emotions, people, beliefs, and be able to interact socially like humans.</a:t>
            </a:r>
            <a:endParaRPr/>
          </a:p>
          <a:p>
            <a:pPr indent="0" lvl="0" marL="0" rtl="0" algn="l">
              <a:lnSpc>
                <a:spcPct val="100000"/>
              </a:lnSpc>
              <a:spcBef>
                <a:spcPts val="1000"/>
              </a:spcBef>
              <a:spcAft>
                <a:spcPts val="0"/>
              </a:spcAft>
              <a:buSzPts val="1440"/>
              <a:buNone/>
            </a:pPr>
            <a:r>
              <a:rPr lang="en-US"/>
              <a:t>This type of AI machines are still not developed, but researchers are making lots of efforts and improvement for developing such AI machines.</a:t>
            </a:r>
            <a:endParaRPr/>
          </a:p>
          <a:p>
            <a:pPr indent="-342900" lvl="0" marL="342900" rtl="0" algn="l">
              <a:lnSpc>
                <a:spcPct val="100000"/>
              </a:lnSpc>
              <a:spcBef>
                <a:spcPts val="1000"/>
              </a:spcBef>
              <a:spcAft>
                <a:spcPts val="0"/>
              </a:spcAft>
              <a:buSzPts val="1440"/>
              <a:buChar char="►"/>
            </a:pPr>
            <a:r>
              <a:rPr lang="en-US"/>
              <a:t>4. Self-Awareness</a:t>
            </a:r>
            <a:endParaRPr/>
          </a:p>
          <a:p>
            <a:pPr indent="0" lvl="0" marL="0" rtl="0" algn="l">
              <a:lnSpc>
                <a:spcPct val="100000"/>
              </a:lnSpc>
              <a:spcBef>
                <a:spcPts val="1000"/>
              </a:spcBef>
              <a:spcAft>
                <a:spcPts val="0"/>
              </a:spcAft>
              <a:buSzPts val="1440"/>
              <a:buNone/>
            </a:pPr>
            <a:r>
              <a:rPr lang="en-US"/>
              <a:t>Self-awareness AI is the future of Artificial Intelligence. These machines will be super intelligent, and will have their own consciousness, sentiments, and self-awareness.</a:t>
            </a:r>
            <a:endParaRPr/>
          </a:p>
          <a:p>
            <a:pPr indent="0" lvl="0" marL="0" rtl="0" algn="l">
              <a:lnSpc>
                <a:spcPct val="100000"/>
              </a:lnSpc>
              <a:spcBef>
                <a:spcPts val="1000"/>
              </a:spcBef>
              <a:spcAft>
                <a:spcPts val="0"/>
              </a:spcAft>
              <a:buSzPts val="1440"/>
              <a:buNone/>
            </a:pPr>
            <a:r>
              <a:rPr lang="en-US"/>
              <a:t>These machines will be smarter than human mind.</a:t>
            </a:r>
            <a:endParaRPr/>
          </a:p>
          <a:p>
            <a:pPr indent="0" lvl="0" marL="0" rtl="0" algn="l">
              <a:lnSpc>
                <a:spcPct val="100000"/>
              </a:lnSpc>
              <a:spcBef>
                <a:spcPts val="1000"/>
              </a:spcBef>
              <a:spcAft>
                <a:spcPts val="0"/>
              </a:spcAft>
              <a:buSzPts val="1440"/>
              <a:buNone/>
            </a:pPr>
            <a:r>
              <a:rPr lang="en-US"/>
              <a:t>Self-Awareness AI does not exist in reality still and it is a hypothetical concept.</a:t>
            </a:r>
            <a:endParaRPr/>
          </a:p>
          <a:p>
            <a:pPr indent="-251459" lvl="0" marL="342900" rtl="0" algn="l">
              <a:lnSpc>
                <a:spcPct val="100000"/>
              </a:lnSpc>
              <a:spcBef>
                <a:spcPts val="1000"/>
              </a:spcBef>
              <a:spcAft>
                <a:spcPts val="0"/>
              </a:spcAft>
              <a:buSzPts val="144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5"/>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Intelligent Agent</a:t>
            </a:r>
            <a:endParaRPr/>
          </a:p>
        </p:txBody>
      </p:sp>
      <p:sp>
        <p:nvSpPr>
          <p:cNvPr id="186" name="Google Shape;186;p25"/>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SzPts val="1440"/>
              <a:buChar char="►"/>
            </a:pPr>
            <a:r>
              <a:rPr lang="en-US"/>
              <a:t>Agent is anything that can be viewed as perceiving its environment through sensors and acting upon that environment through actuators.</a:t>
            </a:r>
            <a:endParaRPr/>
          </a:p>
          <a:p>
            <a:pPr indent="-342900" lvl="0" marL="342900" rtl="0" algn="just">
              <a:lnSpc>
                <a:spcPct val="100000"/>
              </a:lnSpc>
              <a:spcBef>
                <a:spcPts val="1000"/>
              </a:spcBef>
              <a:spcAft>
                <a:spcPts val="0"/>
              </a:spcAft>
              <a:buSzPts val="1440"/>
              <a:buChar char="►"/>
            </a:pPr>
            <a:r>
              <a:rPr lang="en-US"/>
              <a:t>A human agent has eyes, ears and other organs for sensors, hands, legs mouth for actuators.</a:t>
            </a:r>
            <a:endParaRPr/>
          </a:p>
          <a:p>
            <a:pPr indent="-342900" lvl="0" marL="342900" rtl="0" algn="just">
              <a:lnSpc>
                <a:spcPct val="100000"/>
              </a:lnSpc>
              <a:spcBef>
                <a:spcPts val="1000"/>
              </a:spcBef>
              <a:spcAft>
                <a:spcPts val="0"/>
              </a:spcAft>
              <a:buSzPts val="1440"/>
              <a:buChar char="►"/>
            </a:pPr>
            <a:r>
              <a:rPr lang="en-US"/>
              <a:t>A robotic agent might have cameras and infrared range finders for sensors and various motors for actuators.</a:t>
            </a:r>
            <a:endParaRPr/>
          </a:p>
          <a:p>
            <a:pPr indent="-342900" lvl="0" marL="342900" rtl="0" algn="just">
              <a:lnSpc>
                <a:spcPct val="100000"/>
              </a:lnSpc>
              <a:spcBef>
                <a:spcPts val="1000"/>
              </a:spcBef>
              <a:spcAft>
                <a:spcPts val="0"/>
              </a:spcAft>
              <a:buSzPts val="1440"/>
              <a:buChar char="►"/>
            </a:pPr>
            <a:r>
              <a:rPr lang="en-US"/>
              <a:t>A software agent receives keystrokes , file contents, and network packets as sensory inputs and acts on the environment by displaying on the screen , writing files and sending network packets.</a:t>
            </a:r>
            <a:endParaRPr/>
          </a:p>
          <a:p>
            <a:pPr indent="-251459" lvl="0" marL="342900" rtl="0" algn="just">
              <a:lnSpc>
                <a:spcPct val="100000"/>
              </a:lnSpc>
              <a:spcBef>
                <a:spcPts val="1000"/>
              </a:spcBef>
              <a:spcAft>
                <a:spcPts val="0"/>
              </a:spcAft>
              <a:buSzPts val="144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EA3C9E"/>
              </a:buClr>
              <a:buSzPts val="3600"/>
              <a:buFont typeface="Trebuchet MS"/>
              <a:buNone/>
            </a:pPr>
            <a:r>
              <a:rPr lang="en-US"/>
              <a:t>Intelligent Agent…contd</a:t>
            </a:r>
            <a:endParaRPr/>
          </a:p>
        </p:txBody>
      </p:sp>
      <p:sp>
        <p:nvSpPr>
          <p:cNvPr id="192" name="Google Shape;192;p26"/>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en-US"/>
              <a:t>The job of AI is to design the agent program: a function that implements the agent mapping from percepts to actions. </a:t>
            </a:r>
            <a:endParaRPr/>
          </a:p>
          <a:p>
            <a:pPr indent="-342900" lvl="0" marL="342900" rtl="0" algn="l">
              <a:lnSpc>
                <a:spcPct val="100000"/>
              </a:lnSpc>
              <a:spcBef>
                <a:spcPts val="1000"/>
              </a:spcBef>
              <a:spcAft>
                <a:spcPts val="0"/>
              </a:spcAft>
              <a:buSzPts val="1440"/>
              <a:buChar char="►"/>
            </a:pPr>
            <a:r>
              <a:rPr lang="en-US"/>
              <a:t>We assume this program will run on some sort of computing device, which we will call the architecture.</a:t>
            </a:r>
            <a:endParaRPr/>
          </a:p>
          <a:p>
            <a:pPr indent="-342900" lvl="0" marL="342900" rtl="0" algn="l">
              <a:lnSpc>
                <a:spcPct val="100000"/>
              </a:lnSpc>
              <a:spcBef>
                <a:spcPts val="1000"/>
              </a:spcBef>
              <a:spcAft>
                <a:spcPts val="0"/>
              </a:spcAft>
              <a:buSzPts val="1440"/>
              <a:buChar char="►"/>
            </a:pPr>
            <a:r>
              <a:rPr lang="en-US"/>
              <a:t>Obviously, the program we choose has to be one that the architecture will accept and run. The architecture might be a plain computer, or it might include special-purpose hardware for certain tasks, such as processing camera images or filtering audio input.</a:t>
            </a:r>
            <a:endParaRPr/>
          </a:p>
          <a:p>
            <a:pPr indent="-342900" lvl="0" marL="342900" rtl="0" algn="l">
              <a:lnSpc>
                <a:spcPct val="100000"/>
              </a:lnSpc>
              <a:spcBef>
                <a:spcPts val="1000"/>
              </a:spcBef>
              <a:spcAft>
                <a:spcPts val="0"/>
              </a:spcAft>
              <a:buSzPts val="1440"/>
              <a:buChar char="►"/>
            </a:pPr>
            <a:r>
              <a:rPr lang="en-US"/>
              <a:t>The relationship among agents, architectures, and programs can be summed up as follows: agent = architecture + program</a:t>
            </a:r>
            <a:endParaRPr/>
          </a:p>
        </p:txBody>
      </p:sp>
    </p:spTree>
  </p:cSld>
  <p:clrMapOvr>
    <a:masterClrMapping/>
  </p:clrMapOvr>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